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4"/>
  </p:notesMasterIdLst>
  <p:sldIdLst>
    <p:sldId id="256" r:id="rId2"/>
    <p:sldId id="258" r:id="rId3"/>
    <p:sldId id="259" r:id="rId4"/>
    <p:sldId id="260" r:id="rId5"/>
    <p:sldId id="261" r:id="rId6"/>
    <p:sldId id="257" r:id="rId7"/>
    <p:sldId id="266" r:id="rId8"/>
    <p:sldId id="267" r:id="rId9"/>
    <p:sldId id="262" r:id="rId10"/>
    <p:sldId id="263" r:id="rId11"/>
    <p:sldId id="265" r:id="rId12"/>
    <p:sldId id="264" r:id="rId13"/>
  </p:sldIdLst>
  <p:sldSz cx="12192000" cy="685800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7" d="100"/>
          <a:sy n="87" d="100"/>
        </p:scale>
        <p:origin x="51"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7372C5DC-8D13-4AFE-8D71-D66C645EA97F}" type="datetimeFigureOut">
              <a:rPr lang="en-GB" smtClean="0"/>
              <a:t>22/02/2019</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E486D1C1-2E6D-4647-A29F-352F23373E42}" type="slidenum">
              <a:rPr lang="en-GB" smtClean="0"/>
              <a:t>‹#›</a:t>
            </a:fld>
            <a:endParaRPr lang="en-GB"/>
          </a:p>
        </p:txBody>
      </p:sp>
    </p:spTree>
    <p:extLst>
      <p:ext uri="{BB962C8B-B14F-4D97-AF65-F5344CB8AC3E}">
        <p14:creationId xmlns:p14="http://schemas.microsoft.com/office/powerpoint/2010/main" val="4172066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80C056-DEE4-475F-B6A3-9D578E2659B9}" type="datetime1">
              <a:rPr lang="en-US" smtClean="0"/>
              <a:t>2/22/2019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4585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F31E4D-7657-4E1E-9E57-E9958D32DD30}" type="datetime1">
              <a:rPr lang="en-US" smtClean="0"/>
              <a:t>2/22/2019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4920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A6D7C6-661B-4079-AC38-52C1003D473A}" type="datetime1">
              <a:rPr lang="en-US" smtClean="0"/>
              <a:t>2/22/2019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350306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243DE2-DEA2-44B2-8932-16139B8275EF}" type="datetime1">
              <a:rPr lang="en-US" smtClean="0"/>
              <a:t>2/22/2019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3155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3C850A-9AAC-47D1-A945-4E814BD2AE43}" type="datetime1">
              <a:rPr lang="en-US" smtClean="0"/>
              <a:t>2/22/2019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4375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513CB4-9C69-4B72-B55D-44BD83E72848}" type="datetime1">
              <a:rPr lang="en-US" smtClean="0"/>
              <a:t>2/22/2019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8346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29DD21-9FE0-4C98-961E-DD80820B3A34}" type="datetime1">
              <a:rPr lang="en-US" smtClean="0"/>
              <a:t>2/22/2019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440234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8F23B-3302-4A9B-830E-6E9585D163AC}" type="datetime1">
              <a:rPr lang="en-US" smtClean="0"/>
              <a:t>2/22/2019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5962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288EA9-7AF3-4D42-9597-9B06180C14F0}" type="datetime1">
              <a:rPr lang="en-US" smtClean="0"/>
              <a:t>2/22/2019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0712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FB1A5-F7B0-4E06-8FBD-89FE3BC6B1B9}" type="datetime1">
              <a:rPr lang="en-US" smtClean="0"/>
              <a:t>2/22/2019</a:t>
            </a:fld>
            <a:endParaRPr lang="en-US" dirty="0"/>
          </a:p>
        </p:txBody>
      </p:sp>
      <p:sp>
        <p:nvSpPr>
          <p:cNvPr id="5" name="Footer Placeholder 4"/>
          <p:cNvSpPr>
            <a:spLocks noGrp="1"/>
          </p:cNvSpPr>
          <p:nvPr>
            <p:ph type="ftr" sz="quarter" idx="11"/>
          </p:nvPr>
        </p:nvSpPr>
        <p:spPr/>
        <p:txBody>
          <a:bodyPr/>
          <a:lstStyle/>
          <a:p>
            <a:r>
              <a:rPr lang="en-US"/>
              <a:t>St@rt Programme (c) Greatest Expectations 01/07/18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970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C4C7F3-ABA3-4C6B-A0F1-7CCFFF5A1277}" type="datetime1">
              <a:rPr lang="en-US" smtClean="0"/>
              <a:t>2/22/2019</a:t>
            </a:fld>
            <a:endParaRPr lang="en-US" dirty="0"/>
          </a:p>
        </p:txBody>
      </p:sp>
      <p:sp>
        <p:nvSpPr>
          <p:cNvPr id="6" name="Footer Placeholder 5"/>
          <p:cNvSpPr>
            <a:spLocks noGrp="1"/>
          </p:cNvSpPr>
          <p:nvPr>
            <p:ph type="ftr" sz="quarter" idx="11"/>
          </p:nvPr>
        </p:nvSpPr>
        <p:spPr/>
        <p:txBody>
          <a:bodyPr/>
          <a:lstStyle/>
          <a:p>
            <a:r>
              <a:rPr lang="en-US"/>
              <a:t>St@rt Programme (c) Greatest Expectations 01/07/18</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80954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67CB18-BB72-4DB5-A26D-9AB9D8A3511F}" type="datetime1">
              <a:rPr lang="en-US" smtClean="0"/>
              <a:t>2/22/2019</a:t>
            </a:fld>
            <a:endParaRPr lang="en-US" dirty="0"/>
          </a:p>
        </p:txBody>
      </p:sp>
      <p:sp>
        <p:nvSpPr>
          <p:cNvPr id="8" name="Footer Placeholder 7"/>
          <p:cNvSpPr>
            <a:spLocks noGrp="1"/>
          </p:cNvSpPr>
          <p:nvPr>
            <p:ph type="ftr" sz="quarter" idx="11"/>
          </p:nvPr>
        </p:nvSpPr>
        <p:spPr/>
        <p:txBody>
          <a:bodyPr/>
          <a:lstStyle/>
          <a:p>
            <a:r>
              <a:rPr lang="en-US"/>
              <a:t>St@rt Programme (c) Greatest Expectations 01/07/18</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4416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A6DED5-3677-4660-82B1-C3DE0B0800E1}" type="datetime1">
              <a:rPr lang="en-US" smtClean="0"/>
              <a:t>2/22/2019</a:t>
            </a:fld>
            <a:endParaRPr lang="en-US" dirty="0"/>
          </a:p>
        </p:txBody>
      </p:sp>
      <p:sp>
        <p:nvSpPr>
          <p:cNvPr id="4" name="Footer Placeholder 3"/>
          <p:cNvSpPr>
            <a:spLocks noGrp="1"/>
          </p:cNvSpPr>
          <p:nvPr>
            <p:ph type="ftr" sz="quarter" idx="11"/>
          </p:nvPr>
        </p:nvSpPr>
        <p:spPr/>
        <p:txBody>
          <a:bodyPr/>
          <a:lstStyle/>
          <a:p>
            <a:r>
              <a:rPr lang="en-US"/>
              <a:t>St@rt Programme (c) Greatest Expectations 01/07/18</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4512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49B2C-4FC4-46AD-BB05-F7861B68077C}" type="datetime1">
              <a:rPr lang="en-US" smtClean="0"/>
              <a:t>2/22/2019</a:t>
            </a:fld>
            <a:endParaRPr lang="en-US" dirty="0"/>
          </a:p>
        </p:txBody>
      </p:sp>
      <p:sp>
        <p:nvSpPr>
          <p:cNvPr id="3" name="Footer Placeholder 2"/>
          <p:cNvSpPr>
            <a:spLocks noGrp="1"/>
          </p:cNvSpPr>
          <p:nvPr>
            <p:ph type="ftr" sz="quarter" idx="11"/>
          </p:nvPr>
        </p:nvSpPr>
        <p:spPr/>
        <p:txBody>
          <a:bodyPr/>
          <a:lstStyle/>
          <a:p>
            <a:r>
              <a:rPr lang="en-US"/>
              <a:t>St@rt Programme (c) Greatest Expectations 01/07/18</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576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F8165C-9A92-40EC-993F-64F310526917}" type="datetime1">
              <a:rPr lang="en-US" smtClean="0"/>
              <a:t>2/22/2019</a:t>
            </a:fld>
            <a:endParaRPr lang="en-US" dirty="0"/>
          </a:p>
        </p:txBody>
      </p:sp>
      <p:sp>
        <p:nvSpPr>
          <p:cNvPr id="6" name="Footer Placeholder 5"/>
          <p:cNvSpPr>
            <a:spLocks noGrp="1"/>
          </p:cNvSpPr>
          <p:nvPr>
            <p:ph type="ftr" sz="quarter" idx="11"/>
          </p:nvPr>
        </p:nvSpPr>
        <p:spPr/>
        <p:txBody>
          <a:bodyPr/>
          <a:lstStyle/>
          <a:p>
            <a:r>
              <a:rPr lang="en-US"/>
              <a:t>St@rt Programme (c) Greatest Expectations 01/07/18</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747373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94A5A9-E33E-48AD-BC53-AC8C2A57D89F}" type="datetime1">
              <a:rPr lang="en-US" smtClean="0"/>
              <a:t>2/22/2019</a:t>
            </a:fld>
            <a:endParaRPr lang="en-US" dirty="0"/>
          </a:p>
        </p:txBody>
      </p:sp>
      <p:sp>
        <p:nvSpPr>
          <p:cNvPr id="6" name="Footer Placeholder 5"/>
          <p:cNvSpPr>
            <a:spLocks noGrp="1"/>
          </p:cNvSpPr>
          <p:nvPr>
            <p:ph type="ftr" sz="quarter" idx="11"/>
          </p:nvPr>
        </p:nvSpPr>
        <p:spPr/>
        <p:txBody>
          <a:bodyPr/>
          <a:lstStyle/>
          <a:p>
            <a:r>
              <a:rPr lang="en-US"/>
              <a:t>St@rt Programme (c) Greatest Expectations 01/07/18</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3923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E91225-7BBC-41FE-83A0-55824B0C77BC}" type="datetime1">
              <a:rPr lang="en-US" smtClean="0"/>
              <a:t>2/22/2019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St@rt Programme (c) Greatest Expectations 01/07/18</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495119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m.cummins@greatestexpectations.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2D1625-8627-48DA-9A8F-3D36EAC4D191}"/>
              </a:ext>
            </a:extLst>
          </p:cNvPr>
          <p:cNvPicPr>
            <a:picLocks noChangeAspect="1"/>
          </p:cNvPicPr>
          <p:nvPr/>
        </p:nvPicPr>
        <p:blipFill>
          <a:blip r:embed="rId2"/>
          <a:stretch>
            <a:fillRect/>
          </a:stretch>
        </p:blipFill>
        <p:spPr>
          <a:xfrm>
            <a:off x="2556467" y="708665"/>
            <a:ext cx="6627826" cy="1667383"/>
          </a:xfrm>
          <a:prstGeom prst="rect">
            <a:avLst/>
          </a:prstGeom>
        </p:spPr>
      </p:pic>
      <p:sp>
        <p:nvSpPr>
          <p:cNvPr id="4" name="Footer Placeholder 3">
            <a:extLst>
              <a:ext uri="{FF2B5EF4-FFF2-40B4-BE49-F238E27FC236}">
                <a16:creationId xmlns:a16="http://schemas.microsoft.com/office/drawing/2014/main" id="{F88AA31A-700C-43DF-A26D-1C018DE1CC0A}"/>
              </a:ext>
            </a:extLst>
          </p:cNvPr>
          <p:cNvSpPr>
            <a:spLocks noGrp="1"/>
          </p:cNvSpPr>
          <p:nvPr>
            <p:ph type="ftr" sz="quarter" idx="11"/>
          </p:nvPr>
        </p:nvSpPr>
        <p:spPr>
          <a:xfrm>
            <a:off x="677334" y="6041362"/>
            <a:ext cx="5417076" cy="365125"/>
          </a:xfrm>
        </p:spPr>
        <p:txBody>
          <a:bodyPr>
            <a:normAutofit/>
          </a:bodyPr>
          <a:lstStyle/>
          <a:p>
            <a:pPr>
              <a:spcAft>
                <a:spcPts val="600"/>
              </a:spcAft>
            </a:pPr>
            <a:r>
              <a:rPr lang="en-US" dirty="0"/>
              <a:t>St@rt Programme (c) Greatest Expectations 01/07/18</a:t>
            </a:r>
          </a:p>
        </p:txBody>
      </p:sp>
      <p:pic>
        <p:nvPicPr>
          <p:cNvPr id="7" name="Picture 6" descr="A picture containing indoor, building&#10;&#10;Description automatically generated">
            <a:extLst>
              <a:ext uri="{FF2B5EF4-FFF2-40B4-BE49-F238E27FC236}">
                <a16:creationId xmlns:a16="http://schemas.microsoft.com/office/drawing/2014/main" id="{C036BA1D-7C81-4562-AD23-426382BB33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7627" y="2715699"/>
            <a:ext cx="4137063" cy="2557299"/>
          </a:xfrm>
          <a:prstGeom prst="rect">
            <a:avLst/>
          </a:prstGeom>
        </p:spPr>
      </p:pic>
      <p:sp>
        <p:nvSpPr>
          <p:cNvPr id="2" name="TextBox 1">
            <a:extLst>
              <a:ext uri="{FF2B5EF4-FFF2-40B4-BE49-F238E27FC236}">
                <a16:creationId xmlns:a16="http://schemas.microsoft.com/office/drawing/2014/main" id="{C31F154D-1E01-49B3-BD71-A01796B32C42}"/>
              </a:ext>
            </a:extLst>
          </p:cNvPr>
          <p:cNvSpPr txBox="1"/>
          <p:nvPr/>
        </p:nvSpPr>
        <p:spPr>
          <a:xfrm>
            <a:off x="5679346" y="4177717"/>
            <a:ext cx="3607266" cy="1754326"/>
          </a:xfrm>
          <a:prstGeom prst="rect">
            <a:avLst/>
          </a:prstGeom>
          <a:noFill/>
        </p:spPr>
        <p:txBody>
          <a:bodyPr wrap="square" rtlCol="0">
            <a:spAutoFit/>
          </a:bodyPr>
          <a:lstStyle/>
          <a:p>
            <a:r>
              <a:rPr lang="en-GB" dirty="0"/>
              <a:t>Including the </a:t>
            </a:r>
          </a:p>
          <a:p>
            <a:r>
              <a:rPr lang="en-GB" dirty="0"/>
              <a:t>Wage Contribution Scheme </a:t>
            </a:r>
          </a:p>
          <a:p>
            <a:r>
              <a:rPr lang="en-GB" dirty="0"/>
              <a:t>Administered by</a:t>
            </a:r>
          </a:p>
          <a:p>
            <a:r>
              <a:rPr lang="en-GB" dirty="0"/>
              <a:t>Greatest Expectations Ltd</a:t>
            </a:r>
          </a:p>
          <a:p>
            <a:r>
              <a:rPr lang="en-GB" dirty="0"/>
              <a:t> </a:t>
            </a:r>
          </a:p>
          <a:p>
            <a:endParaRPr lang="en-GB" dirty="0"/>
          </a:p>
        </p:txBody>
      </p:sp>
    </p:spTree>
    <p:extLst>
      <p:ext uri="{BB962C8B-B14F-4D97-AF65-F5344CB8AC3E}">
        <p14:creationId xmlns:p14="http://schemas.microsoft.com/office/powerpoint/2010/main" val="379264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Shape 2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4EF82A5-EE1E-4C26-9417-31133DEEE4FD}"/>
              </a:ext>
            </a:extLst>
          </p:cNvPr>
          <p:cNvSpPr>
            <a:spLocks noGrp="1"/>
          </p:cNvSpPr>
          <p:nvPr>
            <p:ph type="title"/>
          </p:nvPr>
        </p:nvSpPr>
        <p:spPr>
          <a:xfrm>
            <a:off x="7181723" y="609600"/>
            <a:ext cx="4512989" cy="2227730"/>
          </a:xfrm>
        </p:spPr>
        <p:txBody>
          <a:bodyPr anchor="ctr">
            <a:normAutofit/>
          </a:bodyPr>
          <a:lstStyle/>
          <a:p>
            <a:pPr>
              <a:lnSpc>
                <a:spcPct val="90000"/>
              </a:lnSpc>
            </a:pPr>
            <a:r>
              <a:rPr lang="en-GB">
                <a:solidFill>
                  <a:srgbClr val="FFFFFF"/>
                </a:solidFill>
              </a:rPr>
              <a:t>Flexible Learning and Upskilling New and Current Employees</a:t>
            </a:r>
          </a:p>
        </p:txBody>
      </p:sp>
      <p:pic>
        <p:nvPicPr>
          <p:cNvPr id="6" name="Picture 5" descr="A person wearing a hat&#10;&#10;Description automatically generated">
            <a:extLst>
              <a:ext uri="{FF2B5EF4-FFF2-40B4-BE49-F238E27FC236}">
                <a16:creationId xmlns:a16="http://schemas.microsoft.com/office/drawing/2014/main" id="{B9E819FF-977A-4EC8-B657-49F5A7B909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7251" y="2321238"/>
            <a:ext cx="3856774" cy="2304422"/>
          </a:xfrm>
          <a:prstGeom prst="rect">
            <a:avLst/>
          </a:prstGeom>
        </p:spPr>
      </p:pic>
      <p:sp>
        <p:nvSpPr>
          <p:cNvPr id="3" name="Content Placeholder 2">
            <a:extLst>
              <a:ext uri="{FF2B5EF4-FFF2-40B4-BE49-F238E27FC236}">
                <a16:creationId xmlns:a16="http://schemas.microsoft.com/office/drawing/2014/main" id="{672CC4E1-B13C-41C2-B335-53C55165564E}"/>
              </a:ext>
            </a:extLst>
          </p:cNvPr>
          <p:cNvSpPr>
            <a:spLocks noGrp="1"/>
          </p:cNvSpPr>
          <p:nvPr>
            <p:ph idx="1"/>
          </p:nvPr>
        </p:nvSpPr>
        <p:spPr>
          <a:xfrm>
            <a:off x="7181725" y="2837329"/>
            <a:ext cx="4512988" cy="3317938"/>
          </a:xfrm>
        </p:spPr>
        <p:txBody>
          <a:bodyPr anchor="t">
            <a:normAutofit lnSpcReduction="10000"/>
          </a:bodyPr>
          <a:lstStyle/>
          <a:p>
            <a:pPr marL="0" indent="0">
              <a:lnSpc>
                <a:spcPct val="90000"/>
              </a:lnSpc>
              <a:buNone/>
            </a:pPr>
            <a:r>
              <a:rPr lang="en-GB" sz="1400" dirty="0">
                <a:solidFill>
                  <a:srgbClr val="FFFFFF"/>
                </a:solidFill>
                <a:latin typeface="Arial" panose="020B0604020202020204" pitchFamily="34" charset="0"/>
                <a:cs typeface="Arial" panose="020B0604020202020204" pitchFamily="34" charset="0"/>
              </a:rPr>
              <a:t>Due to changes in the funding rules the St@rt Programme can not only fund the Unemployed but also the Employed and the Underemployed. Regardless if you are full time part time or a zero/bank worker the St@rt Programme can support you to gain further accredited qualifications that can lead to sustainable long term full time employment.</a:t>
            </a:r>
          </a:p>
          <a:p>
            <a:pPr marL="0" indent="0">
              <a:lnSpc>
                <a:spcPct val="90000"/>
              </a:lnSpc>
              <a:buNone/>
            </a:pPr>
            <a:r>
              <a:rPr lang="en-GB" sz="1400" dirty="0">
                <a:solidFill>
                  <a:srgbClr val="FFFFFF"/>
                </a:solidFill>
                <a:latin typeface="Arial" panose="020B0604020202020204" pitchFamily="34" charset="0"/>
                <a:cs typeface="Arial" panose="020B0604020202020204" pitchFamily="34" charset="0"/>
              </a:rPr>
              <a:t>Those employers that join the St@rt Programme can also take advantage of upskilling their current staff, at no charge, in a variety of different qualifications from Team Leading to Excellence in Customer Service and Autism Awareness to Mental Health awareness and many more.</a:t>
            </a:r>
          </a:p>
          <a:p>
            <a:pPr marL="0" indent="0">
              <a:lnSpc>
                <a:spcPct val="90000"/>
              </a:lnSpc>
              <a:buNone/>
            </a:pPr>
            <a:r>
              <a:rPr lang="en-GB" sz="1400" dirty="0">
                <a:solidFill>
                  <a:srgbClr val="FFFFFF"/>
                </a:solidFill>
                <a:latin typeface="Arial" panose="020B0604020202020204" pitchFamily="34" charset="0"/>
                <a:cs typeface="Arial" panose="020B0604020202020204" pitchFamily="34" charset="0"/>
              </a:rPr>
              <a:t>Upskilling your employees shows your commitment to their progression and promotion, within your business, underpinning their CPD </a:t>
            </a:r>
            <a:r>
              <a:rPr lang="en-GB" sz="1400" dirty="0" err="1">
                <a:solidFill>
                  <a:srgbClr val="FFFFFF"/>
                </a:solidFill>
                <a:latin typeface="Arial" panose="020B0604020202020204" pitchFamily="34" charset="0"/>
                <a:cs typeface="Arial" panose="020B0604020202020204" pitchFamily="34" charset="0"/>
              </a:rPr>
              <a:t>embeding</a:t>
            </a:r>
            <a:r>
              <a:rPr lang="en-GB" sz="1400" dirty="0">
                <a:solidFill>
                  <a:srgbClr val="FFFFFF"/>
                </a:solidFill>
                <a:latin typeface="Arial" panose="020B0604020202020204" pitchFamily="34" charset="0"/>
                <a:cs typeface="Arial" panose="020B0604020202020204" pitchFamily="34" charset="0"/>
              </a:rPr>
              <a:t> staff retention.</a:t>
            </a:r>
          </a:p>
          <a:p>
            <a:pPr marL="0" indent="0">
              <a:lnSpc>
                <a:spcPct val="90000"/>
              </a:lnSpc>
              <a:buNone/>
            </a:pPr>
            <a:endParaRPr lang="en-GB" sz="1300" dirty="0">
              <a:solidFill>
                <a:srgbClr val="FFFFFF"/>
              </a:solidFill>
              <a:latin typeface="Arial" panose="020B0604020202020204" pitchFamily="34" charset="0"/>
              <a:cs typeface="Arial" panose="020B0604020202020204" pitchFamily="34" charset="0"/>
            </a:endParaRPr>
          </a:p>
          <a:p>
            <a:pPr marL="0" indent="0">
              <a:lnSpc>
                <a:spcPct val="90000"/>
              </a:lnSpc>
              <a:buNone/>
            </a:pPr>
            <a:endParaRPr lang="en-GB" sz="1300" dirty="0">
              <a:solidFill>
                <a:srgbClr val="FFFFFF"/>
              </a:solidFill>
              <a:latin typeface="Arial" panose="020B0604020202020204" pitchFamily="34" charset="0"/>
              <a:cs typeface="Arial" panose="020B0604020202020204" pitchFamily="34" charset="0"/>
            </a:endParaRPr>
          </a:p>
          <a:p>
            <a:pPr marL="0" indent="0">
              <a:lnSpc>
                <a:spcPct val="90000"/>
              </a:lnSpc>
              <a:buNone/>
            </a:pPr>
            <a:endParaRPr lang="en-GB" sz="1300" dirty="0">
              <a:solidFill>
                <a:srgbClr val="FFFFFF"/>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49FCB50-221F-4F73-BE83-F2DB79478068}"/>
              </a:ext>
            </a:extLst>
          </p:cNvPr>
          <p:cNvSpPr>
            <a:spLocks noGrp="1"/>
          </p:cNvSpPr>
          <p:nvPr>
            <p:ph type="ftr" sz="quarter" idx="11"/>
          </p:nvPr>
        </p:nvSpPr>
        <p:spPr>
          <a:xfrm>
            <a:off x="5246915" y="6041362"/>
            <a:ext cx="3329320" cy="365125"/>
          </a:xfrm>
        </p:spPr>
        <p:txBody>
          <a:bodyPr>
            <a:normAutofit/>
          </a:bodyPr>
          <a:lstStyle/>
          <a:p>
            <a:pPr>
              <a:spcAft>
                <a:spcPts val="600"/>
              </a:spcAft>
            </a:pPr>
            <a:r>
              <a:rPr lang="en-US">
                <a:solidFill>
                  <a:srgbClr val="FFFFFF"/>
                </a:solidFill>
              </a:rPr>
              <a:t>St@rt Programme (c) Greatest Expectations 01/07/18</a:t>
            </a:r>
          </a:p>
        </p:txBody>
      </p:sp>
    </p:spTree>
    <p:extLst>
      <p:ext uri="{BB962C8B-B14F-4D97-AF65-F5344CB8AC3E}">
        <p14:creationId xmlns:p14="http://schemas.microsoft.com/office/powerpoint/2010/main" val="201579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oup of people in a car&#10;&#10;Description automatically generated">
            <a:extLst>
              <a:ext uri="{FF2B5EF4-FFF2-40B4-BE49-F238E27FC236}">
                <a16:creationId xmlns:a16="http://schemas.microsoft.com/office/drawing/2014/main" id="{832AA74F-D827-4587-B993-1918C62B4B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8CB2185F-B9BF-4164-8657-76CD64419FAB}"/>
              </a:ext>
            </a:extLst>
          </p:cNvPr>
          <p:cNvSpPr>
            <a:spLocks noGrp="1"/>
          </p:cNvSpPr>
          <p:nvPr>
            <p:ph type="title"/>
          </p:nvPr>
        </p:nvSpPr>
        <p:spPr>
          <a:xfrm>
            <a:off x="677333" y="609600"/>
            <a:ext cx="3851123" cy="1320800"/>
          </a:xfrm>
        </p:spPr>
        <p:txBody>
          <a:bodyPr>
            <a:normAutofit/>
          </a:bodyPr>
          <a:lstStyle/>
          <a:p>
            <a:pPr>
              <a:lnSpc>
                <a:spcPct val="90000"/>
              </a:lnSpc>
            </a:pPr>
            <a:r>
              <a:rPr lang="en-GB" sz="2800" dirty="0"/>
              <a:t>Driver Training* with the St@rt Programme</a:t>
            </a:r>
          </a:p>
        </p:txBody>
      </p:sp>
      <p:sp>
        <p:nvSpPr>
          <p:cNvPr id="3" name="Content Placeholder 2">
            <a:extLst>
              <a:ext uri="{FF2B5EF4-FFF2-40B4-BE49-F238E27FC236}">
                <a16:creationId xmlns:a16="http://schemas.microsoft.com/office/drawing/2014/main" id="{56243240-E7A0-4718-A7B6-8C8DAD0F62D8}"/>
              </a:ext>
            </a:extLst>
          </p:cNvPr>
          <p:cNvSpPr>
            <a:spLocks noGrp="1"/>
          </p:cNvSpPr>
          <p:nvPr>
            <p:ph idx="1"/>
          </p:nvPr>
        </p:nvSpPr>
        <p:spPr>
          <a:xfrm>
            <a:off x="713845" y="1436932"/>
            <a:ext cx="4483305" cy="4604429"/>
          </a:xfrm>
        </p:spPr>
        <p:txBody>
          <a:bodyPr>
            <a:normAutofit lnSpcReduction="10000"/>
          </a:bodyPr>
          <a:lstStyle/>
          <a:p>
            <a:pPr>
              <a:lnSpc>
                <a:spcPct val="90000"/>
              </a:lnSpc>
            </a:pPr>
            <a:r>
              <a:rPr lang="en-GB" sz="1200" b="1" dirty="0">
                <a:latin typeface="Arial" panose="020B0604020202020204" pitchFamily="34" charset="0"/>
                <a:cs typeface="Arial" panose="020B0604020202020204" pitchFamily="34" charset="0"/>
              </a:rPr>
              <a:t>LGV/HGV </a:t>
            </a:r>
            <a:r>
              <a:rPr lang="en-GB" sz="1200" dirty="0">
                <a:latin typeface="Arial" panose="020B0604020202020204" pitchFamily="34" charset="0"/>
                <a:cs typeface="Arial" panose="020B0604020202020204" pitchFamily="34" charset="0"/>
              </a:rPr>
              <a:t>– Working with National Haulage Association to address the immediate needs of the haulage sector, we deliver a 13 week course to get on the road and start work in this sector providing you complete the course and pass your funded Cat C Licence, Theory and Test, Medical, CPC, and Tachograph all funded by GE Ltd; over £1800 worth of training.</a:t>
            </a:r>
          </a:p>
          <a:p>
            <a:pPr>
              <a:lnSpc>
                <a:spcPct val="90000"/>
              </a:lnSpc>
            </a:pPr>
            <a:r>
              <a:rPr lang="en-GB" sz="1200" b="1" dirty="0">
                <a:latin typeface="Arial" panose="020B0604020202020204" pitchFamily="34" charset="0"/>
                <a:cs typeface="Arial" panose="020B0604020202020204" pitchFamily="34" charset="0"/>
              </a:rPr>
              <a:t>Taxi Private Hire </a:t>
            </a:r>
            <a:r>
              <a:rPr lang="en-GB" sz="1200" dirty="0">
                <a:latin typeface="Arial" panose="020B0604020202020204" pitchFamily="34" charset="0"/>
                <a:cs typeface="Arial" panose="020B0604020202020204" pitchFamily="34" charset="0"/>
              </a:rPr>
              <a:t>– Not only do Drivers achieve a BTEC and complete mandatory Passenger Disability Awareness but also all medicals, badges, tests and licences are funded.</a:t>
            </a:r>
          </a:p>
          <a:p>
            <a:pPr>
              <a:lnSpc>
                <a:spcPct val="90000"/>
              </a:lnSpc>
            </a:pPr>
            <a:r>
              <a:rPr lang="en-GB" sz="1200" b="1" dirty="0">
                <a:latin typeface="Arial" panose="020B0604020202020204" pitchFamily="34" charset="0"/>
                <a:cs typeface="Arial" panose="020B0604020202020204" pitchFamily="34" charset="0"/>
              </a:rPr>
              <a:t>Hackney </a:t>
            </a:r>
            <a:r>
              <a:rPr lang="en-GB" sz="1200" dirty="0">
                <a:latin typeface="Arial" panose="020B0604020202020204" pitchFamily="34" charset="0"/>
                <a:cs typeface="Arial" panose="020B0604020202020204" pitchFamily="34" charset="0"/>
              </a:rPr>
              <a:t>– Learners must have had experience in a Private Hire role. Drivers will complete the Road Passenger Vehicle Driving Certificate but also the cost for the Hackney Badge will be met by Greatest Expectations.</a:t>
            </a:r>
          </a:p>
          <a:p>
            <a:pPr>
              <a:lnSpc>
                <a:spcPct val="90000"/>
              </a:lnSpc>
            </a:pPr>
            <a:r>
              <a:rPr lang="en-GB" sz="1200" b="1" dirty="0">
                <a:latin typeface="Arial" panose="020B0604020202020204" pitchFamily="34" charset="0"/>
                <a:cs typeface="Arial" panose="020B0604020202020204" pitchFamily="34" charset="0"/>
              </a:rPr>
              <a:t>Fork Lift Truck </a:t>
            </a:r>
            <a:r>
              <a:rPr lang="en-GB" sz="1200" dirty="0">
                <a:latin typeface="Arial" panose="020B0604020202020204" pitchFamily="34" charset="0"/>
                <a:cs typeface="Arial" panose="020B0604020202020204" pitchFamily="34" charset="0"/>
              </a:rPr>
              <a:t>– Completing the Warehousing 6 week Pathway will see an Accredited Warehouse qualification but also a Reach &amp; Counterbalance Licence and also pallet truck training.</a:t>
            </a:r>
          </a:p>
          <a:p>
            <a:pPr>
              <a:lnSpc>
                <a:spcPct val="90000"/>
              </a:lnSpc>
            </a:pPr>
            <a:r>
              <a:rPr lang="en-GB" sz="1200" b="1" dirty="0">
                <a:latin typeface="Arial" panose="020B0604020202020204" pitchFamily="34" charset="0"/>
                <a:cs typeface="Arial" panose="020B0604020202020204" pitchFamily="34" charset="0"/>
              </a:rPr>
              <a:t>Van Delivery </a:t>
            </a:r>
            <a:r>
              <a:rPr lang="en-GB" sz="1200" dirty="0">
                <a:latin typeface="Arial" panose="020B0604020202020204" pitchFamily="34" charset="0"/>
                <a:cs typeface="Arial" panose="020B0604020202020204" pitchFamily="34" charset="0"/>
              </a:rPr>
              <a:t>– We will soon be offering a further driver training package around multi-drop van delivery. The course will include accredited training in delivering goods by road, driver CPC and Test and Theory if you passed your test after 1994.</a:t>
            </a:r>
          </a:p>
          <a:p>
            <a:pPr marL="0" indent="0">
              <a:lnSpc>
                <a:spcPct val="90000"/>
              </a:lnSpc>
              <a:buNone/>
            </a:pPr>
            <a:r>
              <a:rPr lang="en-GB" sz="1000" dirty="0">
                <a:latin typeface="Arial" panose="020B0604020202020204" pitchFamily="34" charset="0"/>
                <a:cs typeface="Arial" panose="020B0604020202020204" pitchFamily="34" charset="0"/>
              </a:rPr>
              <a:t>* Completion of these courses do not qualify for the wage contribution scheme due to the cost of associated licences and tests</a:t>
            </a:r>
          </a:p>
        </p:txBody>
      </p:sp>
      <p:sp>
        <p:nvSpPr>
          <p:cNvPr id="4" name="Footer Placeholder 3">
            <a:extLst>
              <a:ext uri="{FF2B5EF4-FFF2-40B4-BE49-F238E27FC236}">
                <a16:creationId xmlns:a16="http://schemas.microsoft.com/office/drawing/2014/main" id="{960F911B-05A5-45FD-8F9D-12E31A499FBC}"/>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a:t>St@rt Programme (c) Greatest Expectations 01/07/18</a:t>
            </a:r>
          </a:p>
        </p:txBody>
      </p:sp>
      <p:cxnSp>
        <p:nvCxnSpPr>
          <p:cNvPr id="34" name="Straight Connector 3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8575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0">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2">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Isosceles Triangle 14">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C206BD1-D59F-4948-943A-78567D8FED56}"/>
              </a:ext>
            </a:extLst>
          </p:cNvPr>
          <p:cNvSpPr>
            <a:spLocks noGrp="1"/>
          </p:cNvSpPr>
          <p:nvPr>
            <p:ph type="title"/>
          </p:nvPr>
        </p:nvSpPr>
        <p:spPr>
          <a:xfrm>
            <a:off x="673754" y="643467"/>
            <a:ext cx="4203045" cy="1375608"/>
          </a:xfrm>
        </p:spPr>
        <p:txBody>
          <a:bodyPr anchor="ctr">
            <a:normAutofit/>
          </a:bodyPr>
          <a:lstStyle/>
          <a:p>
            <a:r>
              <a:rPr lang="en-GB">
                <a:solidFill>
                  <a:schemeClr val="bg1"/>
                </a:solidFill>
              </a:rPr>
              <a:t>Contacting the St@rt Programme</a:t>
            </a:r>
          </a:p>
        </p:txBody>
      </p:sp>
      <p:sp>
        <p:nvSpPr>
          <p:cNvPr id="3" name="Content Placeholder 2">
            <a:extLst>
              <a:ext uri="{FF2B5EF4-FFF2-40B4-BE49-F238E27FC236}">
                <a16:creationId xmlns:a16="http://schemas.microsoft.com/office/drawing/2014/main" id="{4F1E62FC-DA4C-4D48-8466-A8738D2D1439}"/>
              </a:ext>
            </a:extLst>
          </p:cNvPr>
          <p:cNvSpPr>
            <a:spLocks noGrp="1"/>
          </p:cNvSpPr>
          <p:nvPr>
            <p:ph idx="1"/>
          </p:nvPr>
        </p:nvSpPr>
        <p:spPr>
          <a:xfrm>
            <a:off x="673754" y="2160590"/>
            <a:ext cx="4365501" cy="3440110"/>
          </a:xfrm>
        </p:spPr>
        <p:txBody>
          <a:bodyPr>
            <a:normAutofit/>
          </a:bodyPr>
          <a:lstStyle/>
          <a:p>
            <a:pPr marL="0" indent="0">
              <a:buNone/>
            </a:pPr>
            <a:endParaRPr lang="en-GB" dirty="0">
              <a:solidFill>
                <a:schemeClr val="bg1"/>
              </a:solidFill>
              <a:latin typeface="Arial" panose="020B0604020202020204" pitchFamily="34" charset="0"/>
              <a:cs typeface="Arial" panose="020B0604020202020204" pitchFamily="34" charset="0"/>
            </a:endParaRPr>
          </a:p>
          <a:p>
            <a:pPr marL="0" indent="0">
              <a:buNone/>
            </a:pPr>
            <a:endParaRPr lang="en-GB" dirty="0">
              <a:solidFill>
                <a:schemeClr val="bg1"/>
              </a:solidFill>
              <a:latin typeface="Arial" panose="020B0604020202020204" pitchFamily="34" charset="0"/>
              <a:cs typeface="Arial" panose="020B0604020202020204" pitchFamily="34" charset="0"/>
            </a:endParaRPr>
          </a:p>
          <a:p>
            <a:pPr marL="0" indent="0">
              <a:buNone/>
            </a:pPr>
            <a:r>
              <a:rPr lang="en-GB" dirty="0">
                <a:solidFill>
                  <a:schemeClr val="bg1"/>
                </a:solidFill>
                <a:latin typeface="Arial" panose="020B0604020202020204" pitchFamily="34" charset="0"/>
                <a:cs typeface="Arial" panose="020B0604020202020204" pitchFamily="34" charset="0"/>
              </a:rPr>
              <a:t>Contact the St@rt Programme</a:t>
            </a:r>
          </a:p>
          <a:p>
            <a:pPr marL="0" indent="0">
              <a:buNone/>
            </a:pPr>
            <a:r>
              <a:rPr lang="en-GB" dirty="0">
                <a:solidFill>
                  <a:schemeClr val="bg1"/>
                </a:solidFill>
                <a:latin typeface="Arial" panose="020B0604020202020204" pitchFamily="34" charset="0"/>
                <a:cs typeface="Arial" panose="020B0604020202020204" pitchFamily="34" charset="0"/>
              </a:rPr>
              <a:t>01642 220777</a:t>
            </a:r>
          </a:p>
          <a:p>
            <a:pPr marL="0" indent="0">
              <a:buNone/>
            </a:pPr>
            <a:r>
              <a:rPr lang="en-GB" dirty="0">
                <a:solidFill>
                  <a:schemeClr val="bg1"/>
                </a:solidFill>
                <a:latin typeface="Arial" panose="020B0604020202020204" pitchFamily="34" charset="0"/>
                <a:cs typeface="Arial" panose="020B0604020202020204" pitchFamily="34" charset="0"/>
                <a:hlinkClick r:id="rId2"/>
              </a:rPr>
              <a:t>m.cummins@greatestexpectations.co.uk</a:t>
            </a:r>
            <a:endParaRPr lang="en-GB" dirty="0">
              <a:solidFill>
                <a:schemeClr val="bg1"/>
              </a:solidFill>
              <a:latin typeface="Arial" panose="020B0604020202020204" pitchFamily="34" charset="0"/>
              <a:cs typeface="Arial" panose="020B0604020202020204" pitchFamily="34" charset="0"/>
            </a:endParaRPr>
          </a:p>
          <a:p>
            <a:pPr marL="0" indent="0">
              <a:buNone/>
            </a:pPr>
            <a:r>
              <a:rPr lang="en-GB" dirty="0">
                <a:solidFill>
                  <a:schemeClr val="bg1"/>
                </a:solidFill>
                <a:latin typeface="Arial" panose="020B0604020202020204" pitchFamily="34" charset="0"/>
                <a:cs typeface="Arial" panose="020B0604020202020204" pitchFamily="34" charset="0"/>
              </a:rPr>
              <a:t>079 56 49 56 49</a:t>
            </a:r>
          </a:p>
        </p:txBody>
      </p:sp>
      <p:pic>
        <p:nvPicPr>
          <p:cNvPr id="6" name="Picture 5" descr="A close up of a sign&#10;&#10;Description automatically generated">
            <a:extLst>
              <a:ext uri="{FF2B5EF4-FFF2-40B4-BE49-F238E27FC236}">
                <a16:creationId xmlns:a16="http://schemas.microsoft.com/office/drawing/2014/main" id="{0667FC0A-E67B-4577-A1D8-0779755494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1" y="1493930"/>
            <a:ext cx="5143500" cy="3857625"/>
          </a:xfrm>
          <a:prstGeom prst="rect">
            <a:avLst/>
          </a:prstGeom>
        </p:spPr>
      </p:pic>
      <p:sp>
        <p:nvSpPr>
          <p:cNvPr id="4" name="Footer Placeholder 3">
            <a:extLst>
              <a:ext uri="{FF2B5EF4-FFF2-40B4-BE49-F238E27FC236}">
                <a16:creationId xmlns:a16="http://schemas.microsoft.com/office/drawing/2014/main" id="{F29D1A8F-6599-43B7-A394-2B44CACA7DBB}"/>
              </a:ext>
            </a:extLst>
          </p:cNvPr>
          <p:cNvSpPr>
            <a:spLocks noGrp="1"/>
          </p:cNvSpPr>
          <p:nvPr>
            <p:ph type="ftr" sz="quarter" idx="11"/>
          </p:nvPr>
        </p:nvSpPr>
        <p:spPr>
          <a:xfrm>
            <a:off x="5295899" y="6182876"/>
            <a:ext cx="4598633" cy="365125"/>
          </a:xfrm>
        </p:spPr>
        <p:txBody>
          <a:bodyPr>
            <a:normAutofit/>
          </a:bodyPr>
          <a:lstStyle/>
          <a:p>
            <a:pPr>
              <a:spcAft>
                <a:spcPts val="600"/>
              </a:spcAft>
            </a:pPr>
            <a:r>
              <a:rPr lang="en-US">
                <a:solidFill>
                  <a:schemeClr val="tx1">
                    <a:lumMod val="65000"/>
                    <a:lumOff val="35000"/>
                  </a:schemeClr>
                </a:solidFill>
              </a:rPr>
              <a:t>St@rt Programme (c) Greatest Expectations 01/07/18</a:t>
            </a:r>
          </a:p>
        </p:txBody>
      </p:sp>
      <p:sp>
        <p:nvSpPr>
          <p:cNvPr id="34" name="Isosceles Triangle 16">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858825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94A7024-D948-494D-8920-BBA2DA07D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room&#10;&#10;Description automatically generated">
            <a:extLst>
              <a:ext uri="{FF2B5EF4-FFF2-40B4-BE49-F238E27FC236}">
                <a16:creationId xmlns:a16="http://schemas.microsoft.com/office/drawing/2014/main" id="{5A6B2CB9-6407-4DE7-A7E2-0406677450E7}"/>
              </a:ext>
            </a:extLst>
          </p:cNvPr>
          <p:cNvPicPr>
            <a:picLocks noChangeAspect="1"/>
          </p:cNvPicPr>
          <p:nvPr/>
        </p:nvPicPr>
        <p:blipFill rotWithShape="1">
          <a:blip r:embed="rId2" cstate="email">
            <a:duotone>
              <a:prstClr val="black"/>
              <a:schemeClr val="tx2">
                <a:tint val="45000"/>
                <a:satMod val="400000"/>
              </a:schemeClr>
            </a:duotone>
            <a:alphaModFix amt="4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73579A9-1696-45A7-9F14-3D3EE7F350B8}"/>
              </a:ext>
            </a:extLst>
          </p:cNvPr>
          <p:cNvSpPr>
            <a:spLocks noGrp="1"/>
          </p:cNvSpPr>
          <p:nvPr>
            <p:ph type="title"/>
          </p:nvPr>
        </p:nvSpPr>
        <p:spPr>
          <a:xfrm>
            <a:off x="677334" y="609600"/>
            <a:ext cx="8596668" cy="1320800"/>
          </a:xfrm>
        </p:spPr>
        <p:txBody>
          <a:bodyPr>
            <a:normAutofit/>
          </a:bodyPr>
          <a:lstStyle/>
          <a:p>
            <a:r>
              <a:rPr lang="en-GB"/>
              <a:t>What is the St@rt Programme?</a:t>
            </a:r>
          </a:p>
        </p:txBody>
      </p:sp>
      <p:sp>
        <p:nvSpPr>
          <p:cNvPr id="11" name="Content Placeholder 10">
            <a:extLst>
              <a:ext uri="{FF2B5EF4-FFF2-40B4-BE49-F238E27FC236}">
                <a16:creationId xmlns:a16="http://schemas.microsoft.com/office/drawing/2014/main" id="{E7EE8E1F-1B32-4390-BA7B-102D70726EA3}"/>
              </a:ext>
            </a:extLst>
          </p:cNvPr>
          <p:cNvSpPr>
            <a:spLocks noGrp="1"/>
          </p:cNvSpPr>
          <p:nvPr>
            <p:ph idx="1"/>
          </p:nvPr>
        </p:nvSpPr>
        <p:spPr>
          <a:xfrm>
            <a:off x="677334" y="2160589"/>
            <a:ext cx="8596668" cy="3880773"/>
          </a:xfrm>
        </p:spPr>
        <p:txBody>
          <a:bodyPr>
            <a:normAutofit/>
          </a:bodyPr>
          <a:lstStyle/>
          <a:p>
            <a:pPr>
              <a:lnSpc>
                <a:spcPct val="90000"/>
              </a:lnSpc>
            </a:pPr>
            <a:r>
              <a:rPr lang="en-GB" b="1" dirty="0">
                <a:solidFill>
                  <a:srgbClr val="FFFFFF"/>
                </a:solidFill>
                <a:latin typeface="Arial" panose="020B0604020202020204" pitchFamily="34" charset="0"/>
                <a:cs typeface="Arial" panose="020B0604020202020204" pitchFamily="34" charset="0"/>
              </a:rPr>
              <a:t>The St@rt Programme was devised by Greatest Expectations to support both local business and the community to help support our learners into paid employment with a wage contribution scheme, administered by Greatest Expectations Ltd.</a:t>
            </a:r>
          </a:p>
          <a:p>
            <a:pPr>
              <a:lnSpc>
                <a:spcPct val="90000"/>
              </a:lnSpc>
            </a:pPr>
            <a:r>
              <a:rPr lang="en-GB" b="1" dirty="0">
                <a:solidFill>
                  <a:srgbClr val="FFFFFF"/>
                </a:solidFill>
                <a:latin typeface="Arial" panose="020B0604020202020204" pitchFamily="34" charset="0"/>
                <a:cs typeface="Arial" panose="020B0604020202020204" pitchFamily="34" charset="0"/>
              </a:rPr>
              <a:t>Learners complete a qualification linked to the sector they want work in, generally at Level 1, however we do deliver courses starting at Level 2.</a:t>
            </a:r>
          </a:p>
          <a:p>
            <a:pPr>
              <a:lnSpc>
                <a:spcPct val="90000"/>
              </a:lnSpc>
            </a:pPr>
            <a:r>
              <a:rPr lang="en-GB" b="1" dirty="0">
                <a:solidFill>
                  <a:srgbClr val="FFFFFF"/>
                </a:solidFill>
                <a:latin typeface="Arial" panose="020B0604020202020204" pitchFamily="34" charset="0"/>
                <a:cs typeface="Arial" panose="020B0604020202020204" pitchFamily="34" charset="0"/>
              </a:rPr>
              <a:t>Maths, English and ITC are embedded within all courses to attain at least Level 1.</a:t>
            </a:r>
          </a:p>
          <a:p>
            <a:pPr>
              <a:lnSpc>
                <a:spcPct val="90000"/>
              </a:lnSpc>
            </a:pPr>
            <a:r>
              <a:rPr lang="en-GB" b="1" dirty="0">
                <a:solidFill>
                  <a:srgbClr val="FFFFFF"/>
                </a:solidFill>
                <a:latin typeface="Arial" panose="020B0604020202020204" pitchFamily="34" charset="0"/>
                <a:cs typeface="Arial" panose="020B0604020202020204" pitchFamily="34" charset="0"/>
              </a:rPr>
              <a:t>All learners, if the they fully complete the course, will have a guaranteed interview by the employer/s linked to the course</a:t>
            </a:r>
          </a:p>
          <a:p>
            <a:pPr>
              <a:lnSpc>
                <a:spcPct val="90000"/>
              </a:lnSpc>
            </a:pPr>
            <a:r>
              <a:rPr lang="en-GB" b="1" dirty="0">
                <a:solidFill>
                  <a:srgbClr val="FFFFFF"/>
                </a:solidFill>
                <a:latin typeface="Arial" panose="020B0604020202020204" pitchFamily="34" charset="0"/>
                <a:cs typeface="Arial" panose="020B0604020202020204" pitchFamily="34" charset="0"/>
              </a:rPr>
              <a:t>If they are successful in the interview and offered employment via the employer Greatest Expectations will contribute up to ten weeks to their wage equivalent to 16 hrs at minimum wage.</a:t>
            </a:r>
          </a:p>
        </p:txBody>
      </p:sp>
      <p:sp>
        <p:nvSpPr>
          <p:cNvPr id="4" name="Footer Placeholder 3">
            <a:extLst>
              <a:ext uri="{FF2B5EF4-FFF2-40B4-BE49-F238E27FC236}">
                <a16:creationId xmlns:a16="http://schemas.microsoft.com/office/drawing/2014/main" id="{A8436404-F68C-4684-AAFE-9B064557CCD0}"/>
              </a:ext>
            </a:extLst>
          </p:cNvPr>
          <p:cNvSpPr>
            <a:spLocks noGrp="1"/>
          </p:cNvSpPr>
          <p:nvPr>
            <p:ph type="ftr" sz="quarter" idx="11"/>
          </p:nvPr>
        </p:nvSpPr>
        <p:spPr>
          <a:xfrm>
            <a:off x="677334" y="6041362"/>
            <a:ext cx="6297612" cy="365125"/>
          </a:xfrm>
        </p:spPr>
        <p:txBody>
          <a:bodyPr>
            <a:normAutofit/>
          </a:bodyPr>
          <a:lstStyle/>
          <a:p>
            <a:pPr>
              <a:spcAft>
                <a:spcPts val="600"/>
              </a:spcAft>
            </a:pPr>
            <a:r>
              <a:rPr lang="en-US" dirty="0">
                <a:solidFill>
                  <a:srgbClr val="FFFFFF"/>
                </a:solidFill>
              </a:rPr>
              <a:t>St@rt Programme (c) Greatest Expectations 01/07/18</a:t>
            </a:r>
          </a:p>
        </p:txBody>
      </p:sp>
    </p:spTree>
    <p:extLst>
      <p:ext uri="{BB962C8B-B14F-4D97-AF65-F5344CB8AC3E}">
        <p14:creationId xmlns:p14="http://schemas.microsoft.com/office/powerpoint/2010/main" val="378635719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erson standing in front of a building&#10;&#10;Description automatically generated">
            <a:extLst>
              <a:ext uri="{FF2B5EF4-FFF2-40B4-BE49-F238E27FC236}">
                <a16:creationId xmlns:a16="http://schemas.microsoft.com/office/drawing/2014/main" id="{371327D2-DA25-4CD9-8C9F-C8280993D67A}"/>
              </a:ext>
            </a:extLst>
          </p:cNvPr>
          <p:cNvPicPr>
            <a:picLocks noChangeAspect="1"/>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 y="10"/>
            <a:ext cx="12191999" cy="6857990"/>
          </a:xfrm>
          <a:prstGeom prst="rect">
            <a:avLst/>
          </a:prstGeom>
        </p:spPr>
      </p:pic>
      <p:sp>
        <p:nvSpPr>
          <p:cNvPr id="2" name="Title 1">
            <a:extLst>
              <a:ext uri="{FF2B5EF4-FFF2-40B4-BE49-F238E27FC236}">
                <a16:creationId xmlns:a16="http://schemas.microsoft.com/office/drawing/2014/main" id="{99868D7A-1B5D-4BB0-AB02-0A145AA52F67}"/>
              </a:ext>
            </a:extLst>
          </p:cNvPr>
          <p:cNvSpPr>
            <a:spLocks noGrp="1"/>
          </p:cNvSpPr>
          <p:nvPr>
            <p:ph type="title"/>
          </p:nvPr>
        </p:nvSpPr>
        <p:spPr>
          <a:xfrm>
            <a:off x="2793592" y="349542"/>
            <a:ext cx="6487955" cy="1320800"/>
          </a:xfrm>
        </p:spPr>
        <p:txBody>
          <a:bodyPr anchor="t">
            <a:normAutofit fontScale="90000"/>
          </a:bodyPr>
          <a:lstStyle/>
          <a:p>
            <a:r>
              <a:rPr lang="en-GB" sz="3300" b="1" dirty="0">
                <a:solidFill>
                  <a:schemeClr val="tx1"/>
                </a:solidFill>
              </a:rPr>
              <a:t>Can any employer become a partner of the St@rt Programme?</a:t>
            </a:r>
          </a:p>
        </p:txBody>
      </p:sp>
      <p:sp>
        <p:nvSpPr>
          <p:cNvPr id="3" name="Content Placeholder 2">
            <a:extLst>
              <a:ext uri="{FF2B5EF4-FFF2-40B4-BE49-F238E27FC236}">
                <a16:creationId xmlns:a16="http://schemas.microsoft.com/office/drawing/2014/main" id="{BC2DD205-0E9D-4C20-A875-B377C4A6EBA0}"/>
              </a:ext>
            </a:extLst>
          </p:cNvPr>
          <p:cNvSpPr>
            <a:spLocks noGrp="1"/>
          </p:cNvSpPr>
          <p:nvPr>
            <p:ph idx="1"/>
          </p:nvPr>
        </p:nvSpPr>
        <p:spPr>
          <a:xfrm>
            <a:off x="2793592" y="1368898"/>
            <a:ext cx="6487955" cy="4672464"/>
          </a:xfrm>
        </p:spPr>
        <p:txBody>
          <a:bodyPr>
            <a:noAutofit/>
          </a:bodyPr>
          <a:lstStyle/>
          <a:p>
            <a:pPr marL="0" indent="0">
              <a:lnSpc>
                <a:spcPct val="90000"/>
              </a:lnSpc>
              <a:buNone/>
            </a:pPr>
            <a:r>
              <a:rPr lang="en-GB" sz="1600" dirty="0">
                <a:latin typeface="Arial" panose="020B0604020202020204" pitchFamily="34" charset="0"/>
                <a:cs typeface="Arial" panose="020B0604020202020204" pitchFamily="34" charset="0"/>
              </a:rPr>
              <a:t>Yes, any employer can be part of the St@rt Programme, however we need to be sure that employers ‘buy into’ the aims of the St@rt Programme partners.</a:t>
            </a:r>
          </a:p>
          <a:p>
            <a:pPr marL="0" indent="0">
              <a:lnSpc>
                <a:spcPct val="90000"/>
              </a:lnSpc>
              <a:buNone/>
            </a:pPr>
            <a:r>
              <a:rPr lang="en-GB" sz="1600" dirty="0">
                <a:latin typeface="Arial" panose="020B0604020202020204" pitchFamily="34" charset="0"/>
                <a:cs typeface="Arial" panose="020B0604020202020204" pitchFamily="34" charset="0"/>
              </a:rPr>
              <a:t>The St@rt Programme is a vehicle to support learners to embed their training whilst in paid employment and gain further skills and experience</a:t>
            </a:r>
          </a:p>
          <a:p>
            <a:pPr marL="0" indent="0">
              <a:lnSpc>
                <a:spcPct val="90000"/>
              </a:lnSpc>
              <a:buNone/>
            </a:pPr>
            <a:r>
              <a:rPr lang="en-GB" sz="1600" dirty="0">
                <a:latin typeface="Arial" panose="020B0604020202020204" pitchFamily="34" charset="0"/>
                <a:cs typeface="Arial" panose="020B0604020202020204" pitchFamily="34" charset="0"/>
              </a:rPr>
              <a:t>The St@rt Programme is committed to progressing people in the workplace, so as part of the employment phase, we ask for four hours back, so we can upskill the employees every Monday, either morning or afternoon, in additional training based in the workplace at Level 2. </a:t>
            </a:r>
          </a:p>
          <a:p>
            <a:pPr marL="0" indent="0">
              <a:lnSpc>
                <a:spcPct val="90000"/>
              </a:lnSpc>
              <a:buNone/>
            </a:pPr>
            <a:r>
              <a:rPr lang="en-GB" sz="1600" dirty="0">
                <a:latin typeface="Arial" panose="020B0604020202020204" pitchFamily="34" charset="0"/>
                <a:cs typeface="Arial" panose="020B0604020202020204" pitchFamily="34" charset="0"/>
              </a:rPr>
              <a:t>The remaining 12 hours will be timetabled to suit the employer</a:t>
            </a:r>
          </a:p>
          <a:p>
            <a:pPr marL="0" indent="0">
              <a:lnSpc>
                <a:spcPct val="90000"/>
              </a:lnSpc>
              <a:buNone/>
            </a:pPr>
            <a:r>
              <a:rPr lang="en-GB" sz="1600" dirty="0">
                <a:latin typeface="Arial" panose="020B0604020202020204" pitchFamily="34" charset="0"/>
                <a:cs typeface="Arial" panose="020B0604020202020204" pitchFamily="34" charset="0"/>
              </a:rPr>
              <a:t>It is hoped the St@rt Programme employee is considered after the end of the wage contribution period pay for further employment, however it can be agreed with us the employee will leave after the ‘fixed term contract’. </a:t>
            </a:r>
          </a:p>
          <a:p>
            <a:pPr marL="0" indent="0">
              <a:lnSpc>
                <a:spcPct val="90000"/>
              </a:lnSpc>
              <a:buNone/>
            </a:pPr>
            <a:r>
              <a:rPr lang="en-GB" sz="1600" dirty="0">
                <a:latin typeface="Arial" panose="020B0604020202020204" pitchFamily="34" charset="0"/>
                <a:cs typeface="Arial" panose="020B0604020202020204" pitchFamily="34" charset="0"/>
              </a:rPr>
              <a:t>The employee will still gain invaluable paid work experience for the fixed term period giving them the confidence, belief and motivation to apply and gain sustained employment.</a:t>
            </a:r>
          </a:p>
        </p:txBody>
      </p:sp>
      <p:sp>
        <p:nvSpPr>
          <p:cNvPr id="4" name="Footer Placeholder 3">
            <a:extLst>
              <a:ext uri="{FF2B5EF4-FFF2-40B4-BE49-F238E27FC236}">
                <a16:creationId xmlns:a16="http://schemas.microsoft.com/office/drawing/2014/main" id="{CDB0CE6D-65B3-4ECC-996B-62BCA346486F}"/>
              </a:ext>
            </a:extLst>
          </p:cNvPr>
          <p:cNvSpPr>
            <a:spLocks noGrp="1"/>
          </p:cNvSpPr>
          <p:nvPr>
            <p:ph type="ftr" sz="quarter" idx="11"/>
          </p:nvPr>
        </p:nvSpPr>
        <p:spPr>
          <a:xfrm>
            <a:off x="1973729" y="6041362"/>
            <a:ext cx="4225313" cy="365125"/>
          </a:xfrm>
        </p:spPr>
        <p:txBody>
          <a:bodyPr anchor="ctr">
            <a:normAutofit/>
          </a:bodyPr>
          <a:lstStyle/>
          <a:p>
            <a:pPr>
              <a:spcAft>
                <a:spcPts val="600"/>
              </a:spcAft>
            </a:pPr>
            <a:r>
              <a:rPr lang="en-US" dirty="0"/>
              <a:t>St@rt Programme (c) Greatest Expectations 01/07/18</a:t>
            </a:r>
          </a:p>
        </p:txBody>
      </p:sp>
    </p:spTree>
    <p:extLst>
      <p:ext uri="{BB962C8B-B14F-4D97-AF65-F5344CB8AC3E}">
        <p14:creationId xmlns:p14="http://schemas.microsoft.com/office/powerpoint/2010/main" val="61189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descr="A person standing in front of a building&#10;&#10;Description automatically generated">
            <a:extLst>
              <a:ext uri="{FF2B5EF4-FFF2-40B4-BE49-F238E27FC236}">
                <a16:creationId xmlns:a16="http://schemas.microsoft.com/office/drawing/2014/main" id="{88C057C2-2251-4C86-8774-BCC5799CFC70}"/>
              </a:ext>
            </a:extLst>
          </p:cNvPr>
          <p:cNvPicPr>
            <a:picLocks noChangeAspect="1"/>
          </p:cNvPicPr>
          <p:nvPr/>
        </p:nvPicPr>
        <p:blipFill rotWithShape="1">
          <a:blip r:embed="rId2" cstate="email">
            <a:duotone>
              <a:prstClr val="black"/>
              <a:schemeClr val="tx2">
                <a:tint val="45000"/>
                <a:satMod val="400000"/>
              </a:schemeClr>
            </a:duotone>
            <a:alphaModFix amt="4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B1251E7-1DD3-49C2-A67B-A90B4D08EEA6}"/>
              </a:ext>
            </a:extLst>
          </p:cNvPr>
          <p:cNvSpPr>
            <a:spLocks noGrp="1"/>
          </p:cNvSpPr>
          <p:nvPr>
            <p:ph type="title"/>
          </p:nvPr>
        </p:nvSpPr>
        <p:spPr/>
        <p:txBody>
          <a:bodyPr>
            <a:normAutofit/>
          </a:bodyPr>
          <a:lstStyle/>
          <a:p>
            <a:r>
              <a:rPr lang="en-GB" dirty="0"/>
              <a:t>What are the benefits for the learner in joining the St@rt Programme?</a:t>
            </a:r>
          </a:p>
        </p:txBody>
      </p:sp>
      <p:sp>
        <p:nvSpPr>
          <p:cNvPr id="3" name="Content Placeholder 2">
            <a:extLst>
              <a:ext uri="{FF2B5EF4-FFF2-40B4-BE49-F238E27FC236}">
                <a16:creationId xmlns:a16="http://schemas.microsoft.com/office/drawing/2014/main" id="{B8CC7F83-3638-4AEB-832C-C7480A454C9B}"/>
              </a:ext>
            </a:extLst>
          </p:cNvPr>
          <p:cNvSpPr>
            <a:spLocks noGrp="1"/>
          </p:cNvSpPr>
          <p:nvPr>
            <p:ph idx="1"/>
          </p:nvPr>
        </p:nvSpPr>
        <p:spPr>
          <a:xfrm>
            <a:off x="618610" y="1930400"/>
            <a:ext cx="10387745" cy="4110962"/>
          </a:xfrm>
        </p:spPr>
        <p:txBody>
          <a:bodyPr>
            <a:normAutofit lnSpcReduction="10000"/>
          </a:bodyPr>
          <a:lstStyle/>
          <a:p>
            <a:pPr>
              <a:lnSpc>
                <a:spcPct val="90000"/>
              </a:lnSpc>
            </a:pPr>
            <a:r>
              <a:rPr lang="en-GB" sz="1700" dirty="0">
                <a:solidFill>
                  <a:srgbClr val="FFFFFF"/>
                </a:solidFill>
                <a:latin typeface="Arial" panose="020B0604020202020204" pitchFamily="34" charset="0"/>
                <a:cs typeface="Arial" panose="020B0604020202020204" pitchFamily="34" charset="0"/>
              </a:rPr>
              <a:t>The chance of employment, not handed to them, but earned after attendance on the course and passing the interview stage.</a:t>
            </a:r>
          </a:p>
          <a:p>
            <a:pPr>
              <a:lnSpc>
                <a:spcPct val="90000"/>
              </a:lnSpc>
            </a:pPr>
            <a:r>
              <a:rPr lang="en-GB" sz="1700" dirty="0">
                <a:solidFill>
                  <a:srgbClr val="FFFFFF"/>
                </a:solidFill>
                <a:latin typeface="Arial" panose="020B0604020202020204" pitchFamily="34" charset="0"/>
                <a:cs typeface="Arial" panose="020B0604020202020204" pitchFamily="34" charset="0"/>
              </a:rPr>
              <a:t>Giving St@rt Programme employees the opportunity to embed the learning in real world employment scenarios including receiving a wage and understand the financial as well as social benefits of work.</a:t>
            </a:r>
          </a:p>
          <a:p>
            <a:pPr>
              <a:lnSpc>
                <a:spcPct val="90000"/>
              </a:lnSpc>
            </a:pPr>
            <a:r>
              <a:rPr lang="en-GB" sz="1700" dirty="0">
                <a:solidFill>
                  <a:srgbClr val="FFFFFF"/>
                </a:solidFill>
                <a:latin typeface="Arial" panose="020B0604020202020204" pitchFamily="34" charset="0"/>
                <a:cs typeface="Arial" panose="020B0604020202020204" pitchFamily="34" charset="0"/>
              </a:rPr>
              <a:t>Additional work based accredited qualifications that can only be completed when they are employed</a:t>
            </a:r>
          </a:p>
          <a:p>
            <a:pPr>
              <a:lnSpc>
                <a:spcPct val="90000"/>
              </a:lnSpc>
            </a:pPr>
            <a:r>
              <a:rPr lang="en-GB" sz="1700" dirty="0">
                <a:solidFill>
                  <a:srgbClr val="FFFFFF"/>
                </a:solidFill>
                <a:latin typeface="Arial" panose="020B0604020202020204" pitchFamily="34" charset="0"/>
                <a:cs typeface="Arial" panose="020B0604020202020204" pitchFamily="34" charset="0"/>
              </a:rPr>
              <a:t>Even those St@rt Programme employees who will complete the fixed term contract period will benefit by having up to date and relevant experience on their CV’s, with an employer who can provide a reference.</a:t>
            </a:r>
          </a:p>
          <a:p>
            <a:pPr>
              <a:lnSpc>
                <a:spcPct val="90000"/>
              </a:lnSpc>
            </a:pPr>
            <a:r>
              <a:rPr lang="en-GB" sz="1700" dirty="0">
                <a:solidFill>
                  <a:srgbClr val="FFFFFF"/>
                </a:solidFill>
                <a:latin typeface="Arial" panose="020B0604020202020204" pitchFamily="34" charset="0"/>
                <a:cs typeface="Arial" panose="020B0604020202020204" pitchFamily="34" charset="0"/>
              </a:rPr>
              <a:t>Those who are not employed will not be left behind, we will continue to work with them to build on the qualifications and skills completed. </a:t>
            </a:r>
          </a:p>
          <a:p>
            <a:pPr>
              <a:lnSpc>
                <a:spcPct val="90000"/>
              </a:lnSpc>
            </a:pPr>
            <a:r>
              <a:rPr lang="en-GB" sz="1700" dirty="0">
                <a:solidFill>
                  <a:srgbClr val="FFFFFF"/>
                </a:solidFill>
                <a:latin typeface="Arial" panose="020B0604020202020204" pitchFamily="34" charset="0"/>
                <a:cs typeface="Arial" panose="020B0604020202020204" pitchFamily="34" charset="0"/>
              </a:rPr>
              <a:t>Attendees benefit from increased confidence, social skills and further development opportunities to help them into long term sustainable employment.</a:t>
            </a:r>
          </a:p>
          <a:p>
            <a:pPr>
              <a:lnSpc>
                <a:spcPct val="90000"/>
              </a:lnSpc>
            </a:pPr>
            <a:r>
              <a:rPr lang="en-GB" sz="1700" dirty="0">
                <a:solidFill>
                  <a:srgbClr val="FFFFFF"/>
                </a:solidFill>
                <a:latin typeface="Arial" panose="020B0604020202020204" pitchFamily="34" charset="0"/>
                <a:cs typeface="Arial" panose="020B0604020202020204" pitchFamily="34" charset="0"/>
              </a:rPr>
              <a:t>Ending the reliance on benefits long term, releasing their potential through the opportunities afforded to them and returning pride and self worth to the individual</a:t>
            </a:r>
          </a:p>
        </p:txBody>
      </p:sp>
      <p:sp>
        <p:nvSpPr>
          <p:cNvPr id="4" name="Footer Placeholder 3">
            <a:extLst>
              <a:ext uri="{FF2B5EF4-FFF2-40B4-BE49-F238E27FC236}">
                <a16:creationId xmlns:a16="http://schemas.microsoft.com/office/drawing/2014/main" id="{EB13E016-8D61-4FB4-B598-71F50D81EEAB}"/>
              </a:ext>
            </a:extLst>
          </p:cNvPr>
          <p:cNvSpPr>
            <a:spLocks noGrp="1"/>
          </p:cNvSpPr>
          <p:nvPr>
            <p:ph type="ftr" sz="quarter" idx="11"/>
          </p:nvPr>
        </p:nvSpPr>
        <p:spPr/>
        <p:txBody>
          <a:bodyPr>
            <a:normAutofit/>
          </a:bodyPr>
          <a:lstStyle/>
          <a:p>
            <a:pPr>
              <a:spcAft>
                <a:spcPts val="600"/>
              </a:spcAft>
            </a:pPr>
            <a:r>
              <a:rPr lang="en-US" dirty="0">
                <a:solidFill>
                  <a:srgbClr val="FFFFFF"/>
                </a:solidFill>
              </a:rPr>
              <a:t>St@rt Programme (c) Greatest Expectations 01/07/18</a:t>
            </a:r>
          </a:p>
        </p:txBody>
      </p:sp>
    </p:spTree>
    <p:extLst>
      <p:ext uri="{BB962C8B-B14F-4D97-AF65-F5344CB8AC3E}">
        <p14:creationId xmlns:p14="http://schemas.microsoft.com/office/powerpoint/2010/main" val="7003152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F6EA2-6A03-4A4F-8532-3133EF847085}"/>
              </a:ext>
            </a:extLst>
          </p:cNvPr>
          <p:cNvSpPr>
            <a:spLocks noGrp="1"/>
          </p:cNvSpPr>
          <p:nvPr>
            <p:ph type="title"/>
          </p:nvPr>
        </p:nvSpPr>
        <p:spPr>
          <a:xfrm>
            <a:off x="5536734" y="609600"/>
            <a:ext cx="3737268" cy="1320800"/>
          </a:xfrm>
        </p:spPr>
        <p:txBody>
          <a:bodyPr>
            <a:normAutofit/>
          </a:bodyPr>
          <a:lstStyle/>
          <a:p>
            <a:pPr>
              <a:lnSpc>
                <a:spcPct val="90000"/>
              </a:lnSpc>
            </a:pPr>
            <a:r>
              <a:rPr lang="en-GB" sz="2000" dirty="0"/>
              <a:t>What are the benefits for the employer in joining the St@rt Programme partnership</a:t>
            </a:r>
          </a:p>
        </p:txBody>
      </p:sp>
      <p:sp>
        <p:nvSpPr>
          <p:cNvPr id="3" name="Content Placeholder 2">
            <a:extLst>
              <a:ext uri="{FF2B5EF4-FFF2-40B4-BE49-F238E27FC236}">
                <a16:creationId xmlns:a16="http://schemas.microsoft.com/office/drawing/2014/main" id="{F495F932-4C7F-4E1D-BFFB-3E91974256B1}"/>
              </a:ext>
            </a:extLst>
          </p:cNvPr>
          <p:cNvSpPr>
            <a:spLocks noGrp="1"/>
          </p:cNvSpPr>
          <p:nvPr>
            <p:ph idx="1"/>
          </p:nvPr>
        </p:nvSpPr>
        <p:spPr>
          <a:xfrm>
            <a:off x="5134918" y="1488612"/>
            <a:ext cx="5334543" cy="4371012"/>
          </a:xfrm>
        </p:spPr>
        <p:txBody>
          <a:bodyPr>
            <a:normAutofit lnSpcReduction="10000"/>
          </a:bodyPr>
          <a:lstStyle/>
          <a:p>
            <a:pPr>
              <a:lnSpc>
                <a:spcPct val="90000"/>
              </a:lnSpc>
            </a:pPr>
            <a:r>
              <a:rPr lang="en-GB" sz="1400" dirty="0">
                <a:latin typeface="Arial" panose="020B0604020202020204" pitchFamily="34" charset="0"/>
                <a:cs typeface="Arial" panose="020B0604020202020204" pitchFamily="34" charset="0"/>
              </a:rPr>
              <a:t>Employers can help and support those who are finding it difficult to get into work due to long term unemployment, skills gaps or lack of accredited qualifications.</a:t>
            </a:r>
          </a:p>
          <a:p>
            <a:pPr>
              <a:lnSpc>
                <a:spcPct val="90000"/>
              </a:lnSpc>
            </a:pPr>
            <a:r>
              <a:rPr lang="en-GB" sz="1400" dirty="0">
                <a:latin typeface="Arial" panose="020B0604020202020204" pitchFamily="34" charset="0"/>
                <a:cs typeface="Arial" panose="020B0604020202020204" pitchFamily="34" charset="0"/>
              </a:rPr>
              <a:t>A no risk ‘try before you buy’ approach to recruitment, embedding the St@rt Programme into your recruitment process, means that we can give up to date training which can be bespoke to an individual business, to meet short or long term recruitment needs.</a:t>
            </a:r>
          </a:p>
          <a:p>
            <a:pPr>
              <a:lnSpc>
                <a:spcPct val="90000"/>
              </a:lnSpc>
            </a:pPr>
            <a:r>
              <a:rPr lang="en-GB" sz="1400" dirty="0">
                <a:latin typeface="Arial" panose="020B0604020202020204" pitchFamily="34" charset="0"/>
                <a:cs typeface="Arial" panose="020B0604020202020204" pitchFamily="34" charset="0"/>
              </a:rPr>
              <a:t>Free resource in respect of the funded period of employment for up to 10wks paid at minimum wage employed for 16hrs per week.</a:t>
            </a:r>
          </a:p>
          <a:p>
            <a:pPr>
              <a:lnSpc>
                <a:spcPct val="90000"/>
              </a:lnSpc>
            </a:pPr>
            <a:r>
              <a:rPr lang="en-GB" sz="1400" dirty="0">
                <a:latin typeface="Arial" panose="020B0604020202020204" pitchFamily="34" charset="0"/>
                <a:cs typeface="Arial" panose="020B0604020202020204" pitchFamily="34" charset="0"/>
              </a:rPr>
              <a:t>Business’s who require additional staff but cannot afford it due to financial constraints, especially small independents or sole trader companies can offer employment at no cost to them.</a:t>
            </a:r>
          </a:p>
          <a:p>
            <a:pPr>
              <a:lnSpc>
                <a:spcPct val="90000"/>
              </a:lnSpc>
            </a:pPr>
            <a:r>
              <a:rPr lang="en-GB" sz="1400" dirty="0">
                <a:latin typeface="Arial" panose="020B0604020202020204" pitchFamily="34" charset="0"/>
                <a:cs typeface="Arial" panose="020B0604020202020204" pitchFamily="34" charset="0"/>
              </a:rPr>
              <a:t>Short term cover for staff who are not able to work i.e. long term health related issues or maternity or paternity leave who are still paid whilst absent from work</a:t>
            </a:r>
          </a:p>
          <a:p>
            <a:pPr>
              <a:lnSpc>
                <a:spcPct val="90000"/>
              </a:lnSpc>
            </a:pPr>
            <a:r>
              <a:rPr lang="en-GB" sz="1400" dirty="0">
                <a:latin typeface="Arial" panose="020B0604020202020204" pitchFamily="34" charset="0"/>
                <a:cs typeface="Arial" panose="020B0604020202020204" pitchFamily="34" charset="0"/>
              </a:rPr>
              <a:t>The opportunity to upskill your current staff in a variety of qualifications from sector specific to more specialist e.g. team leading at no cost</a:t>
            </a:r>
          </a:p>
          <a:p>
            <a:pPr>
              <a:lnSpc>
                <a:spcPct val="90000"/>
              </a:lnSpc>
            </a:pPr>
            <a:endParaRPr lang="en-GB" sz="1400" dirty="0">
              <a:latin typeface="Arial" panose="020B0604020202020204" pitchFamily="34" charset="0"/>
              <a:cs typeface="Arial" panose="020B0604020202020204" pitchFamily="34" charset="0"/>
            </a:endParaRPr>
          </a:p>
          <a:p>
            <a:pPr>
              <a:lnSpc>
                <a:spcPct val="90000"/>
              </a:lnSpc>
            </a:pPr>
            <a:endParaRPr lang="en-GB" sz="1000" dirty="0"/>
          </a:p>
          <a:p>
            <a:pPr>
              <a:lnSpc>
                <a:spcPct val="90000"/>
              </a:lnSpc>
            </a:pPr>
            <a:endParaRPr lang="en-GB" sz="1000" dirty="0"/>
          </a:p>
          <a:p>
            <a:pPr>
              <a:lnSpc>
                <a:spcPct val="90000"/>
              </a:lnSpc>
            </a:pPr>
            <a:endParaRPr lang="en-GB" sz="1000" dirty="0"/>
          </a:p>
        </p:txBody>
      </p:sp>
      <p:sp>
        <p:nvSpPr>
          <p:cNvPr id="4" name="Footer Placeholder 3">
            <a:extLst>
              <a:ext uri="{FF2B5EF4-FFF2-40B4-BE49-F238E27FC236}">
                <a16:creationId xmlns:a16="http://schemas.microsoft.com/office/drawing/2014/main" id="{6301D590-2C2B-4CD0-9E75-69B84CDA1963}"/>
              </a:ext>
            </a:extLst>
          </p:cNvPr>
          <p:cNvSpPr>
            <a:spLocks noGrp="1"/>
          </p:cNvSpPr>
          <p:nvPr>
            <p:ph type="ftr" sz="quarter" idx="11"/>
          </p:nvPr>
        </p:nvSpPr>
        <p:spPr>
          <a:xfrm>
            <a:off x="5209563" y="6041362"/>
            <a:ext cx="2332140" cy="365125"/>
          </a:xfrm>
        </p:spPr>
        <p:txBody>
          <a:bodyPr>
            <a:normAutofit/>
          </a:bodyPr>
          <a:lstStyle/>
          <a:p>
            <a:pPr>
              <a:lnSpc>
                <a:spcPct val="90000"/>
              </a:lnSpc>
              <a:spcAft>
                <a:spcPts val="600"/>
              </a:spcAft>
            </a:pPr>
            <a:r>
              <a:rPr lang="en-US" dirty="0"/>
              <a:t>St@rt Programme (c) Greatest Expectations 01/07/18</a:t>
            </a:r>
          </a:p>
        </p:txBody>
      </p:sp>
      <p:pic>
        <p:nvPicPr>
          <p:cNvPr id="7" name="Picture 6" descr="A person in a blue shirt&#10;&#10;Description automatically generated">
            <a:extLst>
              <a:ext uri="{FF2B5EF4-FFF2-40B4-BE49-F238E27FC236}">
                <a16:creationId xmlns:a16="http://schemas.microsoft.com/office/drawing/2014/main" id="{613E830F-25F6-47A7-A013-B96DD6D45AA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25469787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854BF-8FFF-44DE-A90A-A55FE3661077}"/>
              </a:ext>
            </a:extLst>
          </p:cNvPr>
          <p:cNvSpPr>
            <a:spLocks noGrp="1"/>
          </p:cNvSpPr>
          <p:nvPr>
            <p:ph type="title"/>
          </p:nvPr>
        </p:nvSpPr>
        <p:spPr>
          <a:xfrm>
            <a:off x="677334" y="609599"/>
            <a:ext cx="8596668" cy="1122267"/>
          </a:xfrm>
        </p:spPr>
        <p:txBody>
          <a:bodyPr>
            <a:normAutofit fontScale="90000"/>
          </a:bodyPr>
          <a:lstStyle/>
          <a:p>
            <a:r>
              <a:rPr lang="en-GB" dirty="0"/>
              <a:t>What training is available on the St@rt Programme?</a:t>
            </a:r>
          </a:p>
        </p:txBody>
      </p:sp>
      <p:sp>
        <p:nvSpPr>
          <p:cNvPr id="3" name="Content Placeholder 2">
            <a:extLst>
              <a:ext uri="{FF2B5EF4-FFF2-40B4-BE49-F238E27FC236}">
                <a16:creationId xmlns:a16="http://schemas.microsoft.com/office/drawing/2014/main" id="{8F1AB848-5227-4819-ADE6-E26BD6808CC6}"/>
              </a:ext>
            </a:extLst>
          </p:cNvPr>
          <p:cNvSpPr>
            <a:spLocks noGrp="1"/>
          </p:cNvSpPr>
          <p:nvPr>
            <p:ph idx="1"/>
          </p:nvPr>
        </p:nvSpPr>
        <p:spPr>
          <a:xfrm>
            <a:off x="677334" y="2539163"/>
            <a:ext cx="8596668" cy="3867324"/>
          </a:xfrm>
        </p:spPr>
        <p:txBody>
          <a:bodyPr>
            <a:normAutofit/>
          </a:bodyPr>
          <a:lstStyle/>
          <a:p>
            <a:pPr marL="0" indent="0" algn="ctr">
              <a:buNone/>
            </a:pPr>
            <a:endParaRPr lang="en-GB" sz="2400" dirty="0">
              <a:latin typeface="Arial" panose="020B0604020202020204" pitchFamily="34" charset="0"/>
              <a:cs typeface="Arial" panose="020B0604020202020204" pitchFamily="34" charset="0"/>
            </a:endParaRPr>
          </a:p>
          <a:p>
            <a:pPr marL="0" indent="0" algn="ctr">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Customer Service		     Health &amp; Social Care			     Warehouse</a:t>
            </a: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   Catering &amp; Hospitality		          Childcare			                Retail</a:t>
            </a:r>
          </a:p>
        </p:txBody>
      </p:sp>
      <p:sp>
        <p:nvSpPr>
          <p:cNvPr id="4" name="Footer Placeholder 3">
            <a:extLst>
              <a:ext uri="{FF2B5EF4-FFF2-40B4-BE49-F238E27FC236}">
                <a16:creationId xmlns:a16="http://schemas.microsoft.com/office/drawing/2014/main" id="{D26A2B28-196B-4311-BC1F-BCDB0AEA5BC3}"/>
              </a:ext>
            </a:extLst>
          </p:cNvPr>
          <p:cNvSpPr>
            <a:spLocks noGrp="1"/>
          </p:cNvSpPr>
          <p:nvPr>
            <p:ph type="ftr" sz="quarter" idx="11"/>
          </p:nvPr>
        </p:nvSpPr>
        <p:spPr/>
        <p:txBody>
          <a:bodyPr/>
          <a:lstStyle/>
          <a:p>
            <a:r>
              <a:rPr lang="en-US" dirty="0"/>
              <a:t>St@rt Programme (c) Greatest Expectations 01/07/18</a:t>
            </a:r>
          </a:p>
        </p:txBody>
      </p:sp>
      <p:pic>
        <p:nvPicPr>
          <p:cNvPr id="7" name="Picture 6" descr="A group of people posing for the camera&#10;&#10;Description automatically generated">
            <a:extLst>
              <a:ext uri="{FF2B5EF4-FFF2-40B4-BE49-F238E27FC236}">
                <a16:creationId xmlns:a16="http://schemas.microsoft.com/office/drawing/2014/main" id="{D74009E0-3CBE-4204-B3B4-32CB3E933F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129" y="2009795"/>
            <a:ext cx="2218143" cy="1447719"/>
          </a:xfrm>
          <a:prstGeom prst="rect">
            <a:avLst/>
          </a:prstGeom>
        </p:spPr>
      </p:pic>
      <p:pic>
        <p:nvPicPr>
          <p:cNvPr id="11" name="Picture 10" descr="A group of people sitting on a bed&#10;&#10;Description automatically generated">
            <a:extLst>
              <a:ext uri="{FF2B5EF4-FFF2-40B4-BE49-F238E27FC236}">
                <a16:creationId xmlns:a16="http://schemas.microsoft.com/office/drawing/2014/main" id="{74D16140-E3D1-45F5-B3FC-ACEC3A79BB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68845" y="2084539"/>
            <a:ext cx="2218141" cy="1447719"/>
          </a:xfrm>
          <a:prstGeom prst="rect">
            <a:avLst/>
          </a:prstGeom>
        </p:spPr>
      </p:pic>
      <p:pic>
        <p:nvPicPr>
          <p:cNvPr id="14" name="Picture 13" descr="A picture containing indoor, building&#10;&#10;Description automatically generated">
            <a:extLst>
              <a:ext uri="{FF2B5EF4-FFF2-40B4-BE49-F238E27FC236}">
                <a16:creationId xmlns:a16="http://schemas.microsoft.com/office/drawing/2014/main" id="{D4F662DE-CADD-440C-9EE4-4AD324EA68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2096542"/>
            <a:ext cx="2387924" cy="1447718"/>
          </a:xfrm>
          <a:prstGeom prst="rect">
            <a:avLst/>
          </a:prstGeom>
        </p:spPr>
      </p:pic>
      <p:pic>
        <p:nvPicPr>
          <p:cNvPr id="6" name="Picture 5" descr="A sign on the side of a building&#10;&#10;Description automatically generated">
            <a:extLst>
              <a:ext uri="{FF2B5EF4-FFF2-40B4-BE49-F238E27FC236}">
                <a16:creationId xmlns:a16="http://schemas.microsoft.com/office/drawing/2014/main" id="{326B167D-E5FF-472D-A865-DA2C071AF1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7494" y="4025579"/>
            <a:ext cx="2158405" cy="1447717"/>
          </a:xfrm>
          <a:prstGeom prst="rect">
            <a:avLst/>
          </a:prstGeom>
        </p:spPr>
      </p:pic>
      <p:sp>
        <p:nvSpPr>
          <p:cNvPr id="8" name="TextBox 7">
            <a:extLst>
              <a:ext uri="{FF2B5EF4-FFF2-40B4-BE49-F238E27FC236}">
                <a16:creationId xmlns:a16="http://schemas.microsoft.com/office/drawing/2014/main" id="{21E6567D-2FAB-4CAA-8CF4-954278C1C07C}"/>
              </a:ext>
            </a:extLst>
          </p:cNvPr>
          <p:cNvSpPr txBox="1"/>
          <p:nvPr/>
        </p:nvSpPr>
        <p:spPr>
          <a:xfrm>
            <a:off x="5641596" y="2973897"/>
            <a:ext cx="914400" cy="914400"/>
          </a:xfrm>
          <a:prstGeom prst="rect">
            <a:avLst/>
          </a:prstGeom>
          <a:noFill/>
        </p:spPr>
        <p:txBody>
          <a:bodyPr wrap="square" rtlCol="0">
            <a:spAutoFit/>
          </a:bodyPr>
          <a:lstStyle/>
          <a:p>
            <a:endParaRPr lang="en-GB" dirty="0"/>
          </a:p>
        </p:txBody>
      </p:sp>
      <p:sp>
        <p:nvSpPr>
          <p:cNvPr id="9" name="TextBox 8">
            <a:extLst>
              <a:ext uri="{FF2B5EF4-FFF2-40B4-BE49-F238E27FC236}">
                <a16:creationId xmlns:a16="http://schemas.microsoft.com/office/drawing/2014/main" id="{F4715B11-58D4-44D5-992D-529E49DB0766}"/>
              </a:ext>
            </a:extLst>
          </p:cNvPr>
          <p:cNvSpPr txBox="1"/>
          <p:nvPr/>
        </p:nvSpPr>
        <p:spPr>
          <a:xfrm>
            <a:off x="3568846" y="4395831"/>
            <a:ext cx="2218141" cy="546908"/>
          </a:xfrm>
          <a:prstGeom prst="rect">
            <a:avLst/>
          </a:prstGeom>
          <a:noFill/>
        </p:spPr>
        <p:txBody>
          <a:bodyPr wrap="square" rtlCol="0">
            <a:spAutoFit/>
          </a:bodyPr>
          <a:lstStyle/>
          <a:p>
            <a:endParaRPr lang="en-GB" dirty="0"/>
          </a:p>
        </p:txBody>
      </p:sp>
      <p:pic>
        <p:nvPicPr>
          <p:cNvPr id="12" name="Picture 11" descr="A group of people posing for the camera&#10;&#10;Description automatically generated">
            <a:extLst>
              <a:ext uri="{FF2B5EF4-FFF2-40B4-BE49-F238E27FC236}">
                <a16:creationId xmlns:a16="http://schemas.microsoft.com/office/drawing/2014/main" id="{248529A4-6AE2-4747-8317-9D4172348A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86618" y="4100324"/>
            <a:ext cx="2218142" cy="1449185"/>
          </a:xfrm>
          <a:prstGeom prst="rect">
            <a:avLst/>
          </a:prstGeom>
        </p:spPr>
      </p:pic>
      <p:pic>
        <p:nvPicPr>
          <p:cNvPr id="16" name="Picture 15" descr="A person looking at a computer&#10;&#10;Description automatically generated">
            <a:extLst>
              <a:ext uri="{FF2B5EF4-FFF2-40B4-BE49-F238E27FC236}">
                <a16:creationId xmlns:a16="http://schemas.microsoft.com/office/drawing/2014/main" id="{031EA6CD-FAA9-428A-9170-862C6E859BB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6000" y="4112326"/>
            <a:ext cx="2387924" cy="1446575"/>
          </a:xfrm>
          <a:prstGeom prst="rect">
            <a:avLst/>
          </a:prstGeom>
        </p:spPr>
      </p:pic>
    </p:spTree>
    <p:extLst>
      <p:ext uri="{BB962C8B-B14F-4D97-AF65-F5344CB8AC3E}">
        <p14:creationId xmlns:p14="http://schemas.microsoft.com/office/powerpoint/2010/main" val="3074793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F6E34-EB85-44F3-BC51-A3FC3FB92964}"/>
              </a:ext>
            </a:extLst>
          </p:cNvPr>
          <p:cNvSpPr>
            <a:spLocks noGrp="1"/>
          </p:cNvSpPr>
          <p:nvPr>
            <p:ph type="title"/>
          </p:nvPr>
        </p:nvSpPr>
        <p:spPr/>
        <p:txBody>
          <a:bodyPr/>
          <a:lstStyle/>
          <a:p>
            <a:r>
              <a:rPr lang="en-GB" dirty="0"/>
              <a:t>The St@rt Programme Wage Contribution Scheme SBWA Courses</a:t>
            </a:r>
          </a:p>
        </p:txBody>
      </p:sp>
      <p:pic>
        <p:nvPicPr>
          <p:cNvPr id="7" name="Content Placeholder 6" descr="A close up of a piece of paper&#10;&#10;Description automatically generated">
            <a:extLst>
              <a:ext uri="{FF2B5EF4-FFF2-40B4-BE49-F238E27FC236}">
                <a16:creationId xmlns:a16="http://schemas.microsoft.com/office/drawing/2014/main" id="{E208CC9B-5C86-40C6-9C0E-B9DF7FB9BEF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77333" y="1772251"/>
            <a:ext cx="2481094" cy="1910581"/>
          </a:xfrm>
        </p:spPr>
      </p:pic>
      <p:sp>
        <p:nvSpPr>
          <p:cNvPr id="4" name="Footer Placeholder 3">
            <a:extLst>
              <a:ext uri="{FF2B5EF4-FFF2-40B4-BE49-F238E27FC236}">
                <a16:creationId xmlns:a16="http://schemas.microsoft.com/office/drawing/2014/main" id="{0CE5E07F-6903-414C-AF5E-7A8C237DE659}"/>
              </a:ext>
            </a:extLst>
          </p:cNvPr>
          <p:cNvSpPr>
            <a:spLocks noGrp="1"/>
          </p:cNvSpPr>
          <p:nvPr>
            <p:ph type="ftr" sz="quarter" idx="11"/>
          </p:nvPr>
        </p:nvSpPr>
        <p:spPr/>
        <p:txBody>
          <a:bodyPr/>
          <a:lstStyle/>
          <a:p>
            <a:r>
              <a:rPr lang="en-US" dirty="0"/>
              <a:t>St@rt Programme (c) Greatest Expectations 01/07/18</a:t>
            </a:r>
          </a:p>
        </p:txBody>
      </p:sp>
      <p:sp>
        <p:nvSpPr>
          <p:cNvPr id="8" name="TextBox 7">
            <a:extLst>
              <a:ext uri="{FF2B5EF4-FFF2-40B4-BE49-F238E27FC236}">
                <a16:creationId xmlns:a16="http://schemas.microsoft.com/office/drawing/2014/main" id="{A8A80AE4-683B-4DB8-A611-617AF8B3F717}"/>
              </a:ext>
            </a:extLst>
          </p:cNvPr>
          <p:cNvSpPr txBox="1"/>
          <p:nvPr/>
        </p:nvSpPr>
        <p:spPr>
          <a:xfrm>
            <a:off x="3158427" y="1805395"/>
            <a:ext cx="6115575" cy="1815882"/>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Our Level 1 and Level 2 Customer Service Course covers a variety of sectors including </a:t>
            </a:r>
          </a:p>
          <a:p>
            <a:endParaRPr lang="en-GB" sz="4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Retail</a:t>
            </a:r>
            <a:r>
              <a:rPr lang="en-GB" sz="1200" dirty="0">
                <a:latin typeface="Arial" panose="020B0604020202020204" pitchFamily="34" charset="0"/>
                <a:cs typeface="Arial" panose="020B0604020202020204" pitchFamily="34" charset="0"/>
              </a:rPr>
              <a:t> – Short and Long Term recruitment solutions for retailers across the area.</a:t>
            </a:r>
          </a:p>
          <a:p>
            <a:endParaRPr lang="en-GB" sz="4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Hospitality</a:t>
            </a:r>
            <a:r>
              <a:rPr lang="en-GB" sz="1200" dirty="0">
                <a:latin typeface="Arial" panose="020B0604020202020204" pitchFamily="34" charset="0"/>
                <a:cs typeface="Arial" panose="020B0604020202020204" pitchFamily="34" charset="0"/>
              </a:rPr>
              <a:t> – Working with Employer partners in the food and drink sector including Cafes; Restaurants; Public Houses.</a:t>
            </a:r>
          </a:p>
          <a:p>
            <a:endParaRPr lang="en-GB" sz="4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Front of House </a:t>
            </a:r>
            <a:r>
              <a:rPr lang="en-GB" sz="1200" dirty="0">
                <a:latin typeface="Arial" panose="020B0604020202020204" pitchFamily="34" charset="0"/>
                <a:cs typeface="Arial" panose="020B0604020202020204" pitchFamily="34" charset="0"/>
              </a:rPr>
              <a:t>– Employers who require a receptionist / meet and greet including Hotels; Shops; Telephony services and appointment booking.</a:t>
            </a:r>
          </a:p>
          <a:p>
            <a:endParaRPr lang="en-GB" sz="4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Enterprise Pathway </a:t>
            </a:r>
            <a:r>
              <a:rPr lang="en-GB" sz="1200" dirty="0">
                <a:latin typeface="Arial" panose="020B0604020202020204" pitchFamily="34" charset="0"/>
                <a:cs typeface="Arial" panose="020B0604020202020204" pitchFamily="34" charset="0"/>
              </a:rPr>
              <a:t>– All our Self Employment opportunities are under pinned by our customer service training. </a:t>
            </a:r>
          </a:p>
        </p:txBody>
      </p:sp>
      <p:pic>
        <p:nvPicPr>
          <p:cNvPr id="11" name="Picture 10" descr="A group of people sitting on a bed&#10;&#10;Description automatically generated">
            <a:extLst>
              <a:ext uri="{FF2B5EF4-FFF2-40B4-BE49-F238E27FC236}">
                <a16:creationId xmlns:a16="http://schemas.microsoft.com/office/drawing/2014/main" id="{2B478609-4B41-4430-96EC-F596D66F41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4946" y="3892601"/>
            <a:ext cx="2667107" cy="1938992"/>
          </a:xfrm>
          <a:prstGeom prst="rect">
            <a:avLst/>
          </a:prstGeom>
        </p:spPr>
      </p:pic>
      <p:sp>
        <p:nvSpPr>
          <p:cNvPr id="12" name="TextBox 11">
            <a:extLst>
              <a:ext uri="{FF2B5EF4-FFF2-40B4-BE49-F238E27FC236}">
                <a16:creationId xmlns:a16="http://schemas.microsoft.com/office/drawing/2014/main" id="{A08785AF-3C5E-470D-96A3-ADFE163AFCE8}"/>
              </a:ext>
            </a:extLst>
          </p:cNvPr>
          <p:cNvSpPr txBox="1"/>
          <p:nvPr/>
        </p:nvSpPr>
        <p:spPr>
          <a:xfrm>
            <a:off x="768352" y="3976654"/>
            <a:ext cx="6115575" cy="169277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We have been delivering both Level 1 Introduction to Adult Social Care and Level 2 Preparing to Work in Health and Social Care training for local companies for over four years.</a:t>
            </a:r>
          </a:p>
          <a:p>
            <a:endParaRPr lang="en-GB" sz="4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We have a comprehensive list supplementing qualifications at Level 2 including </a:t>
            </a:r>
          </a:p>
          <a:p>
            <a:endParaRPr lang="en-GB" sz="4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Safe Guarding and Prevent; Awareness of Mental Health and Dementia; Working with Individuals with Behaviour that Challenges and Learning Difficulties; Infection Prevention and Control; Health and Safety in Health and Social Care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5443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E1DF-64E4-4E05-A89F-3B9AA467974D}"/>
              </a:ext>
            </a:extLst>
          </p:cNvPr>
          <p:cNvSpPr>
            <a:spLocks noGrp="1"/>
          </p:cNvSpPr>
          <p:nvPr>
            <p:ph type="title"/>
          </p:nvPr>
        </p:nvSpPr>
        <p:spPr/>
        <p:txBody>
          <a:bodyPr/>
          <a:lstStyle/>
          <a:p>
            <a:r>
              <a:rPr lang="en-GB" dirty="0"/>
              <a:t>The St@rt Programme Wage Contribution Scheme SBWA Courses cont/</a:t>
            </a:r>
          </a:p>
        </p:txBody>
      </p:sp>
      <p:sp>
        <p:nvSpPr>
          <p:cNvPr id="4" name="Footer Placeholder 3">
            <a:extLst>
              <a:ext uri="{FF2B5EF4-FFF2-40B4-BE49-F238E27FC236}">
                <a16:creationId xmlns:a16="http://schemas.microsoft.com/office/drawing/2014/main" id="{9DED185D-71B5-408E-A900-1124070084A3}"/>
              </a:ext>
            </a:extLst>
          </p:cNvPr>
          <p:cNvSpPr>
            <a:spLocks noGrp="1"/>
          </p:cNvSpPr>
          <p:nvPr>
            <p:ph type="ftr" sz="quarter" idx="11"/>
          </p:nvPr>
        </p:nvSpPr>
        <p:spPr/>
        <p:txBody>
          <a:bodyPr/>
          <a:lstStyle/>
          <a:p>
            <a:r>
              <a:rPr lang="en-US" dirty="0"/>
              <a:t>St@rt Programme (c) Greatest Expectations 01/07/18</a:t>
            </a:r>
          </a:p>
        </p:txBody>
      </p:sp>
      <p:pic>
        <p:nvPicPr>
          <p:cNvPr id="12" name="Content Placeholder 11" descr="A group of people in a room&#10;&#10;Description automatically generated">
            <a:extLst>
              <a:ext uri="{FF2B5EF4-FFF2-40B4-BE49-F238E27FC236}">
                <a16:creationId xmlns:a16="http://schemas.microsoft.com/office/drawing/2014/main" id="{EDE9E7BF-9E15-4199-A625-2CB40B7CE0AE}"/>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51480" y="2099839"/>
            <a:ext cx="2520893" cy="1751014"/>
          </a:xfrm>
        </p:spPr>
      </p:pic>
      <p:sp>
        <p:nvSpPr>
          <p:cNvPr id="15" name="TextBox 14">
            <a:extLst>
              <a:ext uri="{FF2B5EF4-FFF2-40B4-BE49-F238E27FC236}">
                <a16:creationId xmlns:a16="http://schemas.microsoft.com/office/drawing/2014/main" id="{1346407F-74DB-45F4-9CB3-670CA2CF09A8}"/>
              </a:ext>
            </a:extLst>
          </p:cNvPr>
          <p:cNvSpPr txBox="1"/>
          <p:nvPr/>
        </p:nvSpPr>
        <p:spPr>
          <a:xfrm>
            <a:off x="3534562" y="2036628"/>
            <a:ext cx="5894663" cy="1877437"/>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With a wealth of experience in the Childcare sector, gained through Great Expectations Day Nursery adjacent to our training premises in Middlesbrough our Childcare SBWA’s are founded on a solid background in understanding the Childcare sectors needs.</a:t>
            </a:r>
          </a:p>
          <a:p>
            <a:endParaRPr lang="en-GB" sz="4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We deliver Level 1 Introduction to the Children and Young People Workforce as a starting point progressing to Level 2 Childcare certificates including Autism Awareness; Safe Guarding and Prevent; Identifying Childhood illnesses.</a:t>
            </a:r>
          </a:p>
          <a:p>
            <a:endParaRPr lang="en-GB" sz="4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As a trusted childcare employer we have a good network relationship with other childcare providers across the Tees Valley.</a:t>
            </a:r>
          </a:p>
        </p:txBody>
      </p:sp>
      <p:sp>
        <p:nvSpPr>
          <p:cNvPr id="16" name="TextBox 15">
            <a:extLst>
              <a:ext uri="{FF2B5EF4-FFF2-40B4-BE49-F238E27FC236}">
                <a16:creationId xmlns:a16="http://schemas.microsoft.com/office/drawing/2014/main" id="{590E5894-BEC3-4E8E-A44E-B8B4BBE6A5B8}"/>
              </a:ext>
            </a:extLst>
          </p:cNvPr>
          <p:cNvSpPr txBox="1"/>
          <p:nvPr/>
        </p:nvSpPr>
        <p:spPr>
          <a:xfrm>
            <a:off x="851481" y="4120909"/>
            <a:ext cx="612346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We are always looking for new partners who can compliment our current partnership network and we welcome speaking to businesses across the Tees Valley.</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We constantly develop our network of employers and listen to their needs as well as looking to develop other wage contribution courses. We are actively seeking partners in the Business Administration, Automotive, and Team Leading and Management sectors as well as currently developing a training programme focusing on Digital Marketing for Business.</a:t>
            </a:r>
          </a:p>
        </p:txBody>
      </p:sp>
      <p:pic>
        <p:nvPicPr>
          <p:cNvPr id="19" name="Picture 18" descr="A group of people posing for a photo&#10;&#10;Description automatically generated">
            <a:extLst>
              <a:ext uri="{FF2B5EF4-FFF2-40B4-BE49-F238E27FC236}">
                <a16:creationId xmlns:a16="http://schemas.microsoft.com/office/drawing/2014/main" id="{7C9C523A-462A-4BA3-9588-E18BA5A3FD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74946" y="4059888"/>
            <a:ext cx="2730050" cy="1691701"/>
          </a:xfrm>
          <a:prstGeom prst="rect">
            <a:avLst/>
          </a:prstGeom>
        </p:spPr>
      </p:pic>
    </p:spTree>
    <p:extLst>
      <p:ext uri="{BB962C8B-B14F-4D97-AF65-F5344CB8AC3E}">
        <p14:creationId xmlns:p14="http://schemas.microsoft.com/office/powerpoint/2010/main" val="4047520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0945A-FF59-4EE6-BC6C-10BEB9A55450}"/>
              </a:ext>
            </a:extLst>
          </p:cNvPr>
          <p:cNvSpPr>
            <a:spLocks noGrp="1"/>
          </p:cNvSpPr>
          <p:nvPr>
            <p:ph type="title"/>
          </p:nvPr>
        </p:nvSpPr>
        <p:spPr>
          <a:xfrm>
            <a:off x="516636" y="1694576"/>
            <a:ext cx="4499841" cy="5041784"/>
          </a:xfrm>
        </p:spPr>
        <p:txBody>
          <a:bodyPr vert="horz" lIns="91440" tIns="45720" rIns="91440" bIns="45720" rtlCol="0" anchor="b">
            <a:normAutofit fontScale="90000"/>
          </a:bodyPr>
          <a:lstStyle/>
          <a:p>
            <a:pPr>
              <a:lnSpc>
                <a:spcPct val="90000"/>
              </a:lnSpc>
            </a:pPr>
            <a:r>
              <a:rPr lang="en-US" sz="2700" b="1" dirty="0"/>
              <a:t>The St@rt Programme: Enterprise and Self Employment</a:t>
            </a:r>
            <a:br>
              <a:rPr lang="en-US" sz="1400" dirty="0"/>
            </a:br>
            <a:br>
              <a:rPr lang="en-US" sz="1400" dirty="0"/>
            </a:br>
            <a:r>
              <a:rPr lang="en-US" sz="1300" dirty="0">
                <a:solidFill>
                  <a:schemeClr val="tx1"/>
                </a:solidFill>
                <a:latin typeface="Arial" panose="020B0604020202020204" pitchFamily="34" charset="0"/>
                <a:cs typeface="Arial" panose="020B0604020202020204" pitchFamily="34" charset="0"/>
              </a:rPr>
              <a:t>The Start Programme supports start ups and new business programs with grants and sector specific accredited training courses, including business support after start up.</a:t>
            </a:r>
            <a:br>
              <a:rPr lang="en-US" sz="1300" dirty="0">
                <a:solidFill>
                  <a:schemeClr val="tx1"/>
                </a:solidFill>
                <a:latin typeface="Arial" panose="020B0604020202020204" pitchFamily="34" charset="0"/>
                <a:cs typeface="Arial" panose="020B0604020202020204" pitchFamily="34" charset="0"/>
              </a:rPr>
            </a:br>
            <a:br>
              <a:rPr lang="en-US" sz="1300" dirty="0">
                <a:solidFill>
                  <a:schemeClr val="tx1"/>
                </a:solidFill>
                <a:latin typeface="Arial" panose="020B0604020202020204" pitchFamily="34" charset="0"/>
                <a:cs typeface="Arial" panose="020B0604020202020204" pitchFamily="34" charset="0"/>
              </a:rPr>
            </a:br>
            <a:r>
              <a:rPr lang="en-US" sz="1300" dirty="0">
                <a:solidFill>
                  <a:schemeClr val="tx1"/>
                </a:solidFill>
                <a:latin typeface="Arial" panose="020B0604020202020204" pitchFamily="34" charset="0"/>
                <a:cs typeface="Arial" panose="020B0604020202020204" pitchFamily="34" charset="0"/>
              </a:rPr>
              <a:t>The St@rt Programme can help ease some of the financial burden with small grants or provide you with much needed extra pair of hands, taking advantage of the wage contribution scheme for sole traders / small companies.</a:t>
            </a:r>
            <a:br>
              <a:rPr lang="en-US" sz="1300" dirty="0">
                <a:solidFill>
                  <a:schemeClr val="tx1"/>
                </a:solidFill>
                <a:latin typeface="Arial" panose="020B0604020202020204" pitchFamily="34" charset="0"/>
                <a:cs typeface="Arial" panose="020B0604020202020204" pitchFamily="34" charset="0"/>
              </a:rPr>
            </a:br>
            <a:br>
              <a:rPr lang="en-US" sz="1300" dirty="0">
                <a:solidFill>
                  <a:schemeClr val="tx1"/>
                </a:solidFill>
                <a:latin typeface="Arial" panose="020B0604020202020204" pitchFamily="34" charset="0"/>
                <a:cs typeface="Arial" panose="020B0604020202020204" pitchFamily="34" charset="0"/>
              </a:rPr>
            </a:br>
            <a:r>
              <a:rPr lang="en-US" sz="1300" b="1" dirty="0">
                <a:solidFill>
                  <a:srgbClr val="92D050"/>
                </a:solidFill>
                <a:latin typeface="Arial" panose="020B0604020202020204" pitchFamily="34" charset="0"/>
                <a:cs typeface="Arial" panose="020B0604020202020204" pitchFamily="34" charset="0"/>
              </a:rPr>
              <a:t>Opportunities include</a:t>
            </a:r>
            <a:br>
              <a:rPr lang="en-US" sz="1300" dirty="0">
                <a:solidFill>
                  <a:schemeClr val="tx1"/>
                </a:solidFill>
                <a:latin typeface="Arial" panose="020B0604020202020204" pitchFamily="34" charset="0"/>
                <a:cs typeface="Arial" panose="020B0604020202020204" pitchFamily="34" charset="0"/>
              </a:rPr>
            </a:br>
            <a:br>
              <a:rPr lang="en-US" sz="1300" dirty="0">
                <a:solidFill>
                  <a:schemeClr val="tx1"/>
                </a:solidFill>
                <a:latin typeface="Arial" panose="020B0604020202020204" pitchFamily="34" charset="0"/>
                <a:cs typeface="Arial" panose="020B0604020202020204" pitchFamily="34" charset="0"/>
              </a:rPr>
            </a:br>
            <a:r>
              <a:rPr lang="en-US" sz="1300" b="1" dirty="0">
                <a:solidFill>
                  <a:schemeClr val="tx1"/>
                </a:solidFill>
                <a:latin typeface="Arial" panose="020B0604020202020204" pitchFamily="34" charset="0"/>
                <a:cs typeface="Arial" panose="020B0604020202020204" pitchFamily="34" charset="0"/>
              </a:rPr>
              <a:t>Beauty &amp; Make Up </a:t>
            </a:r>
            <a:r>
              <a:rPr lang="en-US" sz="1300" dirty="0">
                <a:solidFill>
                  <a:schemeClr val="tx1"/>
                </a:solidFill>
                <a:latin typeface="Arial" panose="020B0604020202020204" pitchFamily="34" charset="0"/>
                <a:cs typeface="Arial" panose="020B0604020202020204" pitchFamily="34" charset="0"/>
              </a:rPr>
              <a:t>(In association with Total Academy)</a:t>
            </a:r>
            <a:br>
              <a:rPr lang="en-US" sz="1300" dirty="0">
                <a:solidFill>
                  <a:schemeClr val="tx1"/>
                </a:solidFill>
                <a:latin typeface="Arial" panose="020B0604020202020204" pitchFamily="34" charset="0"/>
                <a:cs typeface="Arial" panose="020B0604020202020204" pitchFamily="34" charset="0"/>
              </a:rPr>
            </a:br>
            <a:r>
              <a:rPr lang="en-US" sz="1300" b="1" dirty="0">
                <a:solidFill>
                  <a:schemeClr val="tx1"/>
                </a:solidFill>
                <a:latin typeface="Arial" panose="020B0604020202020204" pitchFamily="34" charset="0"/>
                <a:cs typeface="Arial" panose="020B0604020202020204" pitchFamily="34" charset="0"/>
              </a:rPr>
              <a:t>Home Retail </a:t>
            </a:r>
            <a:r>
              <a:rPr lang="en-US" sz="1300" dirty="0">
                <a:solidFill>
                  <a:schemeClr val="tx1"/>
                </a:solidFill>
                <a:latin typeface="Arial" panose="020B0604020202020204" pitchFamily="34" charset="0"/>
                <a:cs typeface="Arial" panose="020B0604020202020204" pitchFamily="34" charset="0"/>
              </a:rPr>
              <a:t>(In Association with Body Shop at Home / Avon)</a:t>
            </a:r>
            <a:br>
              <a:rPr lang="en-US" sz="1300" dirty="0">
                <a:solidFill>
                  <a:schemeClr val="tx1"/>
                </a:solidFill>
                <a:latin typeface="Arial" panose="020B0604020202020204" pitchFamily="34" charset="0"/>
                <a:cs typeface="Arial" panose="020B0604020202020204" pitchFamily="34" charset="0"/>
              </a:rPr>
            </a:br>
            <a:r>
              <a:rPr lang="en-US" sz="1300" b="1" dirty="0">
                <a:solidFill>
                  <a:schemeClr val="tx1"/>
                </a:solidFill>
                <a:latin typeface="Arial" panose="020B0604020202020204" pitchFamily="34" charset="0"/>
                <a:cs typeface="Arial" panose="020B0604020202020204" pitchFamily="34" charset="0"/>
              </a:rPr>
              <a:t>Multi Drop Drivers </a:t>
            </a:r>
            <a:r>
              <a:rPr lang="en-US" sz="1300" dirty="0">
                <a:solidFill>
                  <a:schemeClr val="tx1"/>
                </a:solidFill>
                <a:latin typeface="Arial" panose="020B0604020202020204" pitchFamily="34" charset="0"/>
                <a:cs typeface="Arial" panose="020B0604020202020204" pitchFamily="34" charset="0"/>
              </a:rPr>
              <a:t>(In Association with Yodel)</a:t>
            </a:r>
            <a:br>
              <a:rPr lang="en-US" sz="1300" dirty="0">
                <a:solidFill>
                  <a:schemeClr val="tx1"/>
                </a:solidFill>
                <a:latin typeface="Arial" panose="020B0604020202020204" pitchFamily="34" charset="0"/>
                <a:cs typeface="Arial" panose="020B0604020202020204" pitchFamily="34" charset="0"/>
              </a:rPr>
            </a:br>
            <a:r>
              <a:rPr lang="en-US" sz="1300" b="1" dirty="0">
                <a:solidFill>
                  <a:schemeClr val="tx1"/>
                </a:solidFill>
                <a:latin typeface="Arial" panose="020B0604020202020204" pitchFamily="34" charset="0"/>
                <a:cs typeface="Arial" panose="020B0604020202020204" pitchFamily="34" charset="0"/>
              </a:rPr>
              <a:t>Taxi Drivers </a:t>
            </a:r>
            <a:r>
              <a:rPr lang="en-US" sz="1300" dirty="0">
                <a:solidFill>
                  <a:schemeClr val="tx1"/>
                </a:solidFill>
                <a:latin typeface="Arial" panose="020B0604020202020204" pitchFamily="34" charset="0"/>
                <a:cs typeface="Arial" panose="020B0604020202020204" pitchFamily="34" charset="0"/>
              </a:rPr>
              <a:t>(In Association with Boro &amp; 23 Taxis)</a:t>
            </a:r>
            <a:br>
              <a:rPr lang="en-US" sz="1300" dirty="0">
                <a:solidFill>
                  <a:schemeClr val="tx1"/>
                </a:solidFill>
                <a:latin typeface="Arial" panose="020B0604020202020204" pitchFamily="34" charset="0"/>
                <a:cs typeface="Arial" panose="020B0604020202020204" pitchFamily="34" charset="0"/>
              </a:rPr>
            </a:br>
            <a:r>
              <a:rPr lang="en-US" sz="1300" b="1" dirty="0">
                <a:solidFill>
                  <a:schemeClr val="tx1"/>
                </a:solidFill>
                <a:latin typeface="Arial" panose="020B0604020202020204" pitchFamily="34" charset="0"/>
                <a:cs typeface="Arial" panose="020B0604020202020204" pitchFamily="34" charset="0"/>
              </a:rPr>
              <a:t>Handy Man </a:t>
            </a:r>
            <a:r>
              <a:rPr lang="en-US" sz="1300" dirty="0">
                <a:solidFill>
                  <a:schemeClr val="tx1"/>
                </a:solidFill>
                <a:latin typeface="Arial" panose="020B0604020202020204" pitchFamily="34" charset="0"/>
                <a:cs typeface="Arial" panose="020B0604020202020204" pitchFamily="34" charset="0"/>
              </a:rPr>
              <a:t>(TBC)</a:t>
            </a:r>
            <a:br>
              <a:rPr lang="en-US" sz="1300" dirty="0">
                <a:solidFill>
                  <a:schemeClr val="tx1"/>
                </a:solidFill>
                <a:latin typeface="Arial" panose="020B0604020202020204" pitchFamily="34" charset="0"/>
                <a:cs typeface="Arial" panose="020B0604020202020204" pitchFamily="34" charset="0"/>
              </a:rPr>
            </a:br>
            <a:r>
              <a:rPr lang="en-US" sz="1300" b="1" dirty="0">
                <a:solidFill>
                  <a:schemeClr val="tx1"/>
                </a:solidFill>
                <a:latin typeface="Arial" panose="020B0604020202020204" pitchFamily="34" charset="0"/>
                <a:cs typeface="Arial" panose="020B0604020202020204" pitchFamily="34" charset="0"/>
              </a:rPr>
              <a:t>Childminding</a:t>
            </a:r>
            <a:r>
              <a:rPr lang="en-US" sz="1300" dirty="0">
                <a:solidFill>
                  <a:schemeClr val="tx1"/>
                </a:solidFill>
                <a:latin typeface="Arial" panose="020B0604020202020204" pitchFamily="34" charset="0"/>
                <a:cs typeface="Arial" panose="020B0604020202020204" pitchFamily="34" charset="0"/>
              </a:rPr>
              <a:t> (TBC)</a:t>
            </a:r>
            <a:br>
              <a:rPr lang="en-US" sz="1300" dirty="0">
                <a:solidFill>
                  <a:schemeClr val="tx1"/>
                </a:solidFill>
                <a:latin typeface="Arial" panose="020B0604020202020204" pitchFamily="34" charset="0"/>
                <a:cs typeface="Arial" panose="020B0604020202020204" pitchFamily="34" charset="0"/>
              </a:rPr>
            </a:br>
            <a:br>
              <a:rPr lang="en-US" sz="1300" dirty="0">
                <a:solidFill>
                  <a:schemeClr val="tx1"/>
                </a:solidFill>
                <a:latin typeface="Arial" panose="020B0604020202020204" pitchFamily="34" charset="0"/>
                <a:cs typeface="Arial" panose="020B0604020202020204" pitchFamily="34" charset="0"/>
              </a:rPr>
            </a:br>
            <a:r>
              <a:rPr lang="en-US" sz="1300" dirty="0">
                <a:solidFill>
                  <a:schemeClr val="tx1"/>
                </a:solidFill>
                <a:latin typeface="Arial" panose="020B0604020202020204" pitchFamily="34" charset="0"/>
                <a:cs typeface="Arial" panose="020B0604020202020204" pitchFamily="34" charset="0"/>
              </a:rPr>
              <a:t>In addition to accredited training you will also be eligible for a grant for start up equipment and additional Business Support around Digital Marketing and support with accounting.</a:t>
            </a:r>
            <a:br>
              <a:rPr lang="en-US" sz="1300" dirty="0">
                <a:solidFill>
                  <a:schemeClr val="tx1"/>
                </a:solidFill>
                <a:latin typeface="Arial" panose="020B0604020202020204" pitchFamily="34" charset="0"/>
                <a:cs typeface="Arial" panose="020B0604020202020204" pitchFamily="34" charset="0"/>
              </a:rPr>
            </a:br>
            <a:br>
              <a:rPr lang="en-US" sz="1300" dirty="0">
                <a:solidFill>
                  <a:schemeClr val="tx1"/>
                </a:solidFill>
                <a:latin typeface="Arial" panose="020B0604020202020204" pitchFamily="34" charset="0"/>
                <a:cs typeface="Arial" panose="020B0604020202020204" pitchFamily="34" charset="0"/>
              </a:rPr>
            </a:br>
            <a:r>
              <a:rPr lang="en-US" sz="1300" dirty="0">
                <a:solidFill>
                  <a:schemeClr val="tx1"/>
                </a:solidFill>
                <a:latin typeface="Arial" panose="020B0604020202020204" pitchFamily="34" charset="0"/>
                <a:cs typeface="Arial" panose="020B0604020202020204" pitchFamily="34" charset="0"/>
              </a:rPr>
              <a:t>We recommend that those wishing to take advantage of the Enterprise and Self Employment pathways, who are currently in receipt of benefits speak to their work coach, as their maybe further financial help available.</a:t>
            </a:r>
            <a:br>
              <a:rPr lang="en-US" sz="1400" dirty="0">
                <a:solidFill>
                  <a:schemeClr val="tx1"/>
                </a:solidFill>
              </a:rPr>
            </a:br>
            <a:br>
              <a:rPr lang="en-US" sz="1400" dirty="0">
                <a:solidFill>
                  <a:schemeClr val="tx1"/>
                </a:solidFill>
              </a:rPr>
            </a:br>
            <a:br>
              <a:rPr lang="en-US" sz="1400" dirty="0"/>
            </a:br>
            <a:br>
              <a:rPr lang="en-US" sz="1400" dirty="0"/>
            </a:br>
            <a:endParaRPr lang="en-US" sz="1400" dirty="0"/>
          </a:p>
        </p:txBody>
      </p:sp>
      <p:pic>
        <p:nvPicPr>
          <p:cNvPr id="6" name="Content Placeholder 5" descr="A picture containing person, man&#10;&#10;Description automatically generated">
            <a:extLst>
              <a:ext uri="{FF2B5EF4-FFF2-40B4-BE49-F238E27FC236}">
                <a16:creationId xmlns:a16="http://schemas.microsoft.com/office/drawing/2014/main" id="{9FA5EF03-97F9-434A-8034-7D3C33B6DAC5}"/>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4" name="Footer Placeholder 3">
            <a:extLst>
              <a:ext uri="{FF2B5EF4-FFF2-40B4-BE49-F238E27FC236}">
                <a16:creationId xmlns:a16="http://schemas.microsoft.com/office/drawing/2014/main" id="{2FB6B063-46E3-44C0-838E-C01FEA674681}"/>
              </a:ext>
            </a:extLst>
          </p:cNvPr>
          <p:cNvSpPr>
            <a:spLocks noGrp="1"/>
          </p:cNvSpPr>
          <p:nvPr>
            <p:ph type="ftr" sz="quarter" idx="11"/>
          </p:nvPr>
        </p:nvSpPr>
        <p:spPr>
          <a:xfrm>
            <a:off x="677335" y="6041362"/>
            <a:ext cx="3993887" cy="365125"/>
          </a:xfrm>
        </p:spPr>
        <p:txBody>
          <a:bodyPr vert="horz" lIns="91440" tIns="45720" rIns="91440" bIns="45720" rtlCol="0" anchor="ctr">
            <a:normAutofit/>
          </a:bodyPr>
          <a:lstStyle/>
          <a:p>
            <a:pPr defTabSz="914400">
              <a:spcAft>
                <a:spcPts val="600"/>
              </a:spcAft>
            </a:pPr>
            <a:r>
              <a:rPr lang="en-US" kern="1200" dirty="0">
                <a:solidFill>
                  <a:schemeClr val="tx1">
                    <a:lumMod val="50000"/>
                    <a:lumOff val="50000"/>
                  </a:schemeClr>
                </a:solidFill>
                <a:latin typeface="+mn-lt"/>
                <a:ea typeface="+mn-ea"/>
                <a:cs typeface="+mn-cs"/>
              </a:rPr>
              <a:t>St@rt Programme (c) Greatest Expectations 01/07/18</a:t>
            </a:r>
          </a:p>
        </p:txBody>
      </p:sp>
    </p:spTree>
    <p:extLst>
      <p:ext uri="{BB962C8B-B14F-4D97-AF65-F5344CB8AC3E}">
        <p14:creationId xmlns:p14="http://schemas.microsoft.com/office/powerpoint/2010/main" val="211965778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1444</TotalTime>
  <Words>1699</Words>
  <Application>Microsoft Office PowerPoint</Application>
  <PresentationFormat>Widescreen</PresentationFormat>
  <Paragraphs>100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Trebuchet MS</vt:lpstr>
      <vt:lpstr>Wingdings 3</vt:lpstr>
      <vt:lpstr>Facet</vt:lpstr>
      <vt:lpstr>PowerPoint Presentation</vt:lpstr>
      <vt:lpstr>What is the St@rt Programme?</vt:lpstr>
      <vt:lpstr>Can any employer become a partner of the St@rt Programme?</vt:lpstr>
      <vt:lpstr>What are the benefits for the learner in joining the St@rt Programme?</vt:lpstr>
      <vt:lpstr>What are the benefits for the employer in joining the St@rt Programme partnership</vt:lpstr>
      <vt:lpstr>What training is available on the St@rt Programme?</vt:lpstr>
      <vt:lpstr>The St@rt Programme Wage Contribution Scheme SBWA Courses</vt:lpstr>
      <vt:lpstr>The St@rt Programme Wage Contribution Scheme SBWA Courses cont/</vt:lpstr>
      <vt:lpstr>The St@rt Programme: Enterprise and Self Employment  The Start Programme supports start ups and new business programs with grants and sector specific accredited training courses, including business support after start up.  The St@rt Programme can help ease some of the financial burden with small grants or provide you with much needed extra pair of hands, taking advantage of the wage contribution scheme for sole traders / small companies.  Opportunities include  Beauty &amp; Make Up (In association with Total Academy) Home Retail (In Association with Body Shop at Home / Avon) Multi Drop Drivers (In Association with Yodel) Taxi Drivers (In Association with Boro &amp; 23 Taxis) Handy Man (TBC) Childminding (TBC)  In addition to accredited training you will also be eligible for a grant for start up equipment and additional Business Support around Digital Marketing and support with accounting.  We recommend that those wishing to take advantage of the Enterprise and Self Employment pathways, who are currently in receipt of benefits speak to their work coach, as their maybe further financial help available.    </vt:lpstr>
      <vt:lpstr>Flexible Learning and Upskilling New and Current Employees</vt:lpstr>
      <vt:lpstr>Driver Training* with the St@rt Programme</vt:lpstr>
      <vt:lpstr>Contacting the St@rt Programme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maurice cummins</dc:creator>
  <cp:lastModifiedBy>Andrew C</cp:lastModifiedBy>
  <cp:revision>22</cp:revision>
  <cp:lastPrinted>2019-02-13T09:11:09Z</cp:lastPrinted>
  <dcterms:created xsi:type="dcterms:W3CDTF">2019-02-11T16:49:26Z</dcterms:created>
  <dcterms:modified xsi:type="dcterms:W3CDTF">2019-02-22T17:24:10Z</dcterms:modified>
</cp:coreProperties>
</file>