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1"/>
  </p:notesMasterIdLst>
  <p:sldIdLst>
    <p:sldId id="256" r:id="rId2"/>
    <p:sldId id="258" r:id="rId3"/>
    <p:sldId id="259" r:id="rId4"/>
    <p:sldId id="260" r:id="rId5"/>
    <p:sldId id="261" r:id="rId6"/>
    <p:sldId id="257" r:id="rId7"/>
    <p:sldId id="262" r:id="rId8"/>
    <p:sldId id="263" r:id="rId9"/>
    <p:sldId id="264" r:id="rId10"/>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372C5DC-8D13-4AFE-8D71-D66C645EA97F}" type="datetimeFigureOut">
              <a:rPr lang="en-GB" smtClean="0"/>
              <a:t>14/02/2019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486D1C1-2E6D-4647-A29F-352F23373E42}" type="slidenum">
              <a:rPr lang="en-GB" smtClean="0"/>
              <a:t>‹#›</a:t>
            </a:fld>
            <a:endParaRPr lang="en-GB"/>
          </a:p>
        </p:txBody>
      </p:sp>
    </p:spTree>
    <p:extLst>
      <p:ext uri="{BB962C8B-B14F-4D97-AF65-F5344CB8AC3E}">
        <p14:creationId xmlns:p14="http://schemas.microsoft.com/office/powerpoint/2010/main" val="417206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0C056-DEE4-475F-B6A3-9D578E2659B9}"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58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31E4D-7657-4E1E-9E57-E9958D32DD30}"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9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6D7C6-661B-4079-AC38-52C1003D473A}"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503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243DE2-DEA2-44B2-8932-16139B8275EF}"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315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3C850A-9AAC-47D1-A945-4E814BD2AE43}"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437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13CB4-9C69-4B72-B55D-44BD83E72848}"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34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9DD21-9FE0-4C98-961E-DD80820B3A34}"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4023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F23B-3302-4A9B-830E-6E9585D163AC}"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96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88EA9-7AF3-4D42-9597-9B06180C14F0}"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7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FB1A5-F7B0-4E06-8FBD-89FE3BC6B1B9}" type="datetime1">
              <a:rPr lang="en-US" smtClean="0"/>
              <a:t>2/14/2019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7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4C7F3-ABA3-4C6B-A0F1-7CCFFF5A1277}" type="datetime1">
              <a:rPr lang="en-US" smtClean="0"/>
              <a:t>2/14/2019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0954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67CB18-BB72-4DB5-A26D-9AB9D8A3511F}" type="datetime1">
              <a:rPr lang="en-US" smtClean="0"/>
              <a:t>2/14/2019</a:t>
            </a:fld>
            <a:endParaRPr lang="en-US" dirty="0"/>
          </a:p>
        </p:txBody>
      </p:sp>
      <p:sp>
        <p:nvSpPr>
          <p:cNvPr id="8" name="Footer Placeholder 7"/>
          <p:cNvSpPr>
            <a:spLocks noGrp="1"/>
          </p:cNvSpPr>
          <p:nvPr>
            <p:ph type="ftr" sz="quarter" idx="11"/>
          </p:nvPr>
        </p:nvSpPr>
        <p:spPr/>
        <p:txBody>
          <a:bodyPr/>
          <a:lstStyle/>
          <a:p>
            <a:r>
              <a:rPr lang="en-US"/>
              <a:t>St@rt Programme (c) Greatest Expectations 01/07/18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1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6DED5-3677-4660-82B1-C3DE0B0800E1}" type="datetime1">
              <a:rPr lang="en-US" smtClean="0"/>
              <a:t>2/14/2019</a:t>
            </a:fld>
            <a:endParaRPr lang="en-US" dirty="0"/>
          </a:p>
        </p:txBody>
      </p:sp>
      <p:sp>
        <p:nvSpPr>
          <p:cNvPr id="4" name="Footer Placeholder 3"/>
          <p:cNvSpPr>
            <a:spLocks noGrp="1"/>
          </p:cNvSpPr>
          <p:nvPr>
            <p:ph type="ftr" sz="quarter" idx="11"/>
          </p:nvPr>
        </p:nvSpPr>
        <p:spPr/>
        <p:txBody>
          <a:bodyPr/>
          <a:lstStyle/>
          <a:p>
            <a:r>
              <a:rPr lang="en-US"/>
              <a:t>St@rt Programme (c) Greatest Expectations 01/07/18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51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9B2C-4FC4-46AD-BB05-F7861B68077C}" type="datetime1">
              <a:rPr lang="en-US" smtClean="0"/>
              <a:t>2/14/2019</a:t>
            </a:fld>
            <a:endParaRPr lang="en-US" dirty="0"/>
          </a:p>
        </p:txBody>
      </p:sp>
      <p:sp>
        <p:nvSpPr>
          <p:cNvPr id="3" name="Footer Placeholder 2"/>
          <p:cNvSpPr>
            <a:spLocks noGrp="1"/>
          </p:cNvSpPr>
          <p:nvPr>
            <p:ph type="ftr" sz="quarter" idx="11"/>
          </p:nvPr>
        </p:nvSpPr>
        <p:spPr/>
        <p:txBody>
          <a:bodyPr/>
          <a:lstStyle/>
          <a:p>
            <a:r>
              <a:rPr lang="en-US"/>
              <a:t>St@rt Programme (c) Greatest Expectations 01/07/18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76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8165C-9A92-40EC-993F-64F310526917}" type="datetime1">
              <a:rPr lang="en-US" smtClean="0"/>
              <a:t>2/14/2019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4737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94A5A9-E33E-48AD-BC53-AC8C2A57D89F}" type="datetime1">
              <a:rPr lang="en-US" smtClean="0"/>
              <a:t>2/14/2019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92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E91225-7BBC-41FE-83A0-55824B0C77BC}" type="datetime1">
              <a:rPr lang="en-US" smtClean="0"/>
              <a:t>2/14/2019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St@rt Programme (c) Greatest Expectations 01/07/18</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9511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m.cummins@greatestexpectations.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D1625-8627-48DA-9A8F-3D36EAC4D191}"/>
              </a:ext>
            </a:extLst>
          </p:cNvPr>
          <p:cNvPicPr>
            <a:picLocks noChangeAspect="1"/>
          </p:cNvPicPr>
          <p:nvPr/>
        </p:nvPicPr>
        <p:blipFill>
          <a:blip r:embed="rId2"/>
          <a:stretch>
            <a:fillRect/>
          </a:stretch>
        </p:blipFill>
        <p:spPr>
          <a:xfrm>
            <a:off x="836724" y="884834"/>
            <a:ext cx="6627826" cy="1667383"/>
          </a:xfrm>
          <a:prstGeom prst="rect">
            <a:avLst/>
          </a:prstGeom>
        </p:spPr>
      </p:pic>
      <p:sp>
        <p:nvSpPr>
          <p:cNvPr id="4" name="Footer Placeholder 3">
            <a:extLst>
              <a:ext uri="{FF2B5EF4-FFF2-40B4-BE49-F238E27FC236}">
                <a16:creationId xmlns:a16="http://schemas.microsoft.com/office/drawing/2014/main" id="{F88AA31A-700C-43DF-A26D-1C018DE1CC0A}"/>
              </a:ext>
            </a:extLst>
          </p:cNvPr>
          <p:cNvSpPr>
            <a:spLocks noGrp="1"/>
          </p:cNvSpPr>
          <p:nvPr>
            <p:ph type="ftr" sz="quarter" idx="11"/>
          </p:nvPr>
        </p:nvSpPr>
        <p:spPr>
          <a:xfrm>
            <a:off x="677334" y="6041362"/>
            <a:ext cx="5417076" cy="365125"/>
          </a:xfrm>
        </p:spPr>
        <p:txBody>
          <a:bodyPr>
            <a:normAutofit/>
          </a:bodyPr>
          <a:lstStyle/>
          <a:p>
            <a:pPr>
              <a:spcAft>
                <a:spcPts val="600"/>
              </a:spcAft>
            </a:pPr>
            <a:r>
              <a:rPr lang="en-US" dirty="0"/>
              <a:t>St@rt Programme (c) Greatest Expectations 01/07/18</a:t>
            </a:r>
          </a:p>
        </p:txBody>
      </p:sp>
      <p:pic>
        <p:nvPicPr>
          <p:cNvPr id="7" name="Picture 6" descr="A picture containing indoor, building&#10;&#10;Description automatically generated">
            <a:extLst>
              <a:ext uri="{FF2B5EF4-FFF2-40B4-BE49-F238E27FC236}">
                <a16:creationId xmlns:a16="http://schemas.microsoft.com/office/drawing/2014/main" id="{C036BA1D-7C81-4562-AD23-426382BB33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7487" y="2849923"/>
            <a:ext cx="4137063" cy="2557299"/>
          </a:xfrm>
          <a:prstGeom prst="rect">
            <a:avLst/>
          </a:prstGeom>
        </p:spPr>
      </p:pic>
    </p:spTree>
    <p:extLst>
      <p:ext uri="{BB962C8B-B14F-4D97-AF65-F5344CB8AC3E}">
        <p14:creationId xmlns:p14="http://schemas.microsoft.com/office/powerpoint/2010/main" val="379264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a:extLst>
              <a:ext uri="{FF2B5EF4-FFF2-40B4-BE49-F238E27FC236}">
                <a16:creationId xmlns:a16="http://schemas.microsoft.com/office/drawing/2014/main" id="{5A6B2CB9-6407-4DE7-A7E2-0406677450E7}"/>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73579A9-1696-45A7-9F14-3D3EE7F350B8}"/>
              </a:ext>
            </a:extLst>
          </p:cNvPr>
          <p:cNvSpPr>
            <a:spLocks noGrp="1"/>
          </p:cNvSpPr>
          <p:nvPr>
            <p:ph type="title"/>
          </p:nvPr>
        </p:nvSpPr>
        <p:spPr>
          <a:xfrm>
            <a:off x="677334" y="609600"/>
            <a:ext cx="8596668" cy="1320800"/>
          </a:xfrm>
        </p:spPr>
        <p:txBody>
          <a:bodyPr>
            <a:normAutofit/>
          </a:bodyPr>
          <a:lstStyle/>
          <a:p>
            <a:r>
              <a:rPr lang="en-GB"/>
              <a:t>What is the St@rt Programme?</a:t>
            </a:r>
          </a:p>
        </p:txBody>
      </p:sp>
      <p:sp>
        <p:nvSpPr>
          <p:cNvPr id="11" name="Content Placeholder 10">
            <a:extLst>
              <a:ext uri="{FF2B5EF4-FFF2-40B4-BE49-F238E27FC236}">
                <a16:creationId xmlns:a16="http://schemas.microsoft.com/office/drawing/2014/main" id="{E7EE8E1F-1B32-4390-BA7B-102D70726EA3}"/>
              </a:ext>
            </a:extLst>
          </p:cNvPr>
          <p:cNvSpPr>
            <a:spLocks noGrp="1"/>
          </p:cNvSpPr>
          <p:nvPr>
            <p:ph idx="1"/>
          </p:nvPr>
        </p:nvSpPr>
        <p:spPr>
          <a:xfrm>
            <a:off x="677334" y="2160589"/>
            <a:ext cx="8596668" cy="3880773"/>
          </a:xfrm>
        </p:spPr>
        <p:txBody>
          <a:bodyPr>
            <a:normAutofit/>
          </a:bodyPr>
          <a:lstStyle/>
          <a:p>
            <a:pPr>
              <a:lnSpc>
                <a:spcPct val="90000"/>
              </a:lnSpc>
            </a:pPr>
            <a:r>
              <a:rPr lang="en-GB" b="1" dirty="0">
                <a:solidFill>
                  <a:srgbClr val="FFFFFF"/>
                </a:solidFill>
                <a:latin typeface="Arial" panose="020B0604020202020204" pitchFamily="34" charset="0"/>
                <a:cs typeface="Arial" panose="020B0604020202020204" pitchFamily="34" charset="0"/>
              </a:rPr>
              <a:t>The St@rt Programme was devised by Greatest Expectations to support both local business and the community to help support our learners into paid employment with a wage contribution scheme, administered by Greatest Expectations Ltd.</a:t>
            </a:r>
          </a:p>
          <a:p>
            <a:pPr>
              <a:lnSpc>
                <a:spcPct val="90000"/>
              </a:lnSpc>
            </a:pPr>
            <a:r>
              <a:rPr lang="en-GB" b="1" dirty="0">
                <a:solidFill>
                  <a:srgbClr val="FFFFFF"/>
                </a:solidFill>
                <a:latin typeface="Arial" panose="020B0604020202020204" pitchFamily="34" charset="0"/>
                <a:cs typeface="Arial" panose="020B0604020202020204" pitchFamily="34" charset="0"/>
              </a:rPr>
              <a:t>Learners complete a qualification linked to the sector they want work in, generally at Level 1, however we do deliver courses starting at Level 2.</a:t>
            </a:r>
          </a:p>
          <a:p>
            <a:pPr>
              <a:lnSpc>
                <a:spcPct val="90000"/>
              </a:lnSpc>
            </a:pPr>
            <a:r>
              <a:rPr lang="en-GB" b="1" dirty="0">
                <a:solidFill>
                  <a:srgbClr val="FFFFFF"/>
                </a:solidFill>
                <a:latin typeface="Arial" panose="020B0604020202020204" pitchFamily="34" charset="0"/>
                <a:cs typeface="Arial" panose="020B0604020202020204" pitchFamily="34" charset="0"/>
              </a:rPr>
              <a:t>Maths, English and ITC are embedded within all courses to attain at least Level 1 and progression to Level 2</a:t>
            </a:r>
          </a:p>
          <a:p>
            <a:pPr>
              <a:lnSpc>
                <a:spcPct val="90000"/>
              </a:lnSpc>
            </a:pPr>
            <a:r>
              <a:rPr lang="en-GB" b="1" dirty="0">
                <a:solidFill>
                  <a:srgbClr val="FFFFFF"/>
                </a:solidFill>
                <a:latin typeface="Arial" panose="020B0604020202020204" pitchFamily="34" charset="0"/>
                <a:cs typeface="Arial" panose="020B0604020202020204" pitchFamily="34" charset="0"/>
              </a:rPr>
              <a:t>All learners, if the they fully complete the course, will have a guaranteed interview by the employer/s linked to the course</a:t>
            </a:r>
          </a:p>
          <a:p>
            <a:pPr>
              <a:lnSpc>
                <a:spcPct val="90000"/>
              </a:lnSpc>
            </a:pPr>
            <a:r>
              <a:rPr lang="en-GB" b="1" dirty="0">
                <a:solidFill>
                  <a:srgbClr val="FFFFFF"/>
                </a:solidFill>
                <a:latin typeface="Arial" panose="020B0604020202020204" pitchFamily="34" charset="0"/>
                <a:cs typeface="Arial" panose="020B0604020202020204" pitchFamily="34" charset="0"/>
              </a:rPr>
              <a:t>If they are successful in the interview and offered employment via the employer Greatest Expectations will contribute up to ten weeks to their wage equivalent to 16 hrs at minimum wage.</a:t>
            </a:r>
          </a:p>
        </p:txBody>
      </p:sp>
      <p:sp>
        <p:nvSpPr>
          <p:cNvPr id="4" name="Footer Placeholder 3">
            <a:extLst>
              <a:ext uri="{FF2B5EF4-FFF2-40B4-BE49-F238E27FC236}">
                <a16:creationId xmlns:a16="http://schemas.microsoft.com/office/drawing/2014/main" id="{A8436404-F68C-4684-AAFE-9B064557CCD0}"/>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dirty="0">
                <a:solidFill>
                  <a:srgbClr val="FFFFFF"/>
                </a:solidFill>
              </a:rPr>
              <a:t>St@rt Programme (c) Greatest Expectations 01/07/18</a:t>
            </a:r>
          </a:p>
        </p:txBody>
      </p:sp>
    </p:spTree>
    <p:extLst>
      <p:ext uri="{BB962C8B-B14F-4D97-AF65-F5344CB8AC3E}">
        <p14:creationId xmlns:p14="http://schemas.microsoft.com/office/powerpoint/2010/main" val="37863571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371327D2-DA25-4CD9-8C9F-C8280993D67A}"/>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2" name="Title 1">
            <a:extLst>
              <a:ext uri="{FF2B5EF4-FFF2-40B4-BE49-F238E27FC236}">
                <a16:creationId xmlns:a16="http://schemas.microsoft.com/office/drawing/2014/main" id="{99868D7A-1B5D-4BB0-AB02-0A145AA52F67}"/>
              </a:ext>
            </a:extLst>
          </p:cNvPr>
          <p:cNvSpPr>
            <a:spLocks noGrp="1"/>
          </p:cNvSpPr>
          <p:nvPr>
            <p:ph type="title"/>
          </p:nvPr>
        </p:nvSpPr>
        <p:spPr>
          <a:xfrm>
            <a:off x="2793592" y="349542"/>
            <a:ext cx="6487955" cy="1320800"/>
          </a:xfrm>
        </p:spPr>
        <p:txBody>
          <a:bodyPr anchor="t">
            <a:normAutofit fontScale="90000"/>
          </a:bodyPr>
          <a:lstStyle/>
          <a:p>
            <a:r>
              <a:rPr lang="en-GB" sz="3300" b="1" dirty="0">
                <a:solidFill>
                  <a:schemeClr val="tx1"/>
                </a:solidFill>
              </a:rPr>
              <a:t>Can any employer become a partner of the St@rt Programme?</a:t>
            </a:r>
          </a:p>
        </p:txBody>
      </p:sp>
      <p:sp>
        <p:nvSpPr>
          <p:cNvPr id="3" name="Content Placeholder 2">
            <a:extLst>
              <a:ext uri="{FF2B5EF4-FFF2-40B4-BE49-F238E27FC236}">
                <a16:creationId xmlns:a16="http://schemas.microsoft.com/office/drawing/2014/main" id="{BC2DD205-0E9D-4C20-A875-B377C4A6EBA0}"/>
              </a:ext>
            </a:extLst>
          </p:cNvPr>
          <p:cNvSpPr>
            <a:spLocks noGrp="1"/>
          </p:cNvSpPr>
          <p:nvPr>
            <p:ph idx="1"/>
          </p:nvPr>
        </p:nvSpPr>
        <p:spPr>
          <a:xfrm>
            <a:off x="2793592" y="1368898"/>
            <a:ext cx="6487955" cy="4672464"/>
          </a:xfrm>
        </p:spPr>
        <p:txBody>
          <a:bodyPr>
            <a:noAutofit/>
          </a:bodyPr>
          <a:lstStyle/>
          <a:p>
            <a:pPr marL="0" indent="0">
              <a:lnSpc>
                <a:spcPct val="90000"/>
              </a:lnSpc>
              <a:buNone/>
            </a:pPr>
            <a:r>
              <a:rPr lang="en-GB" sz="1600" dirty="0">
                <a:latin typeface="Arial" panose="020B0604020202020204" pitchFamily="34" charset="0"/>
                <a:cs typeface="Arial" panose="020B0604020202020204" pitchFamily="34" charset="0"/>
              </a:rPr>
              <a:t>Yes, any employer can be part of the St@rt Programme, however we need to be sure that employers ‘buy into’ the aims of the St@rt Programme partners.</a:t>
            </a:r>
          </a:p>
          <a:p>
            <a:pPr marL="0" indent="0">
              <a:lnSpc>
                <a:spcPct val="90000"/>
              </a:lnSpc>
              <a:buNone/>
            </a:pPr>
            <a:r>
              <a:rPr lang="en-GB" sz="1600" dirty="0">
                <a:latin typeface="Arial" panose="020B0604020202020204" pitchFamily="34" charset="0"/>
                <a:cs typeface="Arial" panose="020B0604020202020204" pitchFamily="34" charset="0"/>
              </a:rPr>
              <a:t>The St@rt Programme is a vehicle to support learners to embed their training whilst in paid employment and gain further skills and experience</a:t>
            </a:r>
          </a:p>
          <a:p>
            <a:pPr marL="0" indent="0">
              <a:lnSpc>
                <a:spcPct val="90000"/>
              </a:lnSpc>
              <a:buNone/>
            </a:pPr>
            <a:r>
              <a:rPr lang="en-GB" sz="1600" dirty="0">
                <a:latin typeface="Arial" panose="020B0604020202020204" pitchFamily="34" charset="0"/>
                <a:cs typeface="Arial" panose="020B0604020202020204" pitchFamily="34" charset="0"/>
              </a:rPr>
              <a:t>The St@rt Programme is committed to progressing people in the workplace, so as part of the employment phase, we ask for four hours back, so we can upskill the employees every Monday, either morning or afternoon, in additional training based in the workplace at Level 2. </a:t>
            </a:r>
          </a:p>
          <a:p>
            <a:pPr marL="0" indent="0">
              <a:lnSpc>
                <a:spcPct val="90000"/>
              </a:lnSpc>
              <a:buNone/>
            </a:pPr>
            <a:r>
              <a:rPr lang="en-GB" sz="1600" dirty="0">
                <a:latin typeface="Arial" panose="020B0604020202020204" pitchFamily="34" charset="0"/>
                <a:cs typeface="Arial" panose="020B0604020202020204" pitchFamily="34" charset="0"/>
              </a:rPr>
              <a:t>The remaining 12 hours will be timetabled to suit the employer</a:t>
            </a:r>
          </a:p>
          <a:p>
            <a:pPr marL="0" indent="0">
              <a:lnSpc>
                <a:spcPct val="90000"/>
              </a:lnSpc>
              <a:buNone/>
            </a:pPr>
            <a:r>
              <a:rPr lang="en-GB" sz="1600" dirty="0">
                <a:latin typeface="Arial" panose="020B0604020202020204" pitchFamily="34" charset="0"/>
                <a:cs typeface="Arial" panose="020B0604020202020204" pitchFamily="34" charset="0"/>
              </a:rPr>
              <a:t>It is hoped the St@rt Programme employee is considered after the end of the wage contribution period pay for further employment, however it can be agreed with us the employee will leave after the ‘fixed term contract’. </a:t>
            </a:r>
          </a:p>
          <a:p>
            <a:pPr marL="0" indent="0">
              <a:lnSpc>
                <a:spcPct val="90000"/>
              </a:lnSpc>
              <a:buNone/>
            </a:pPr>
            <a:r>
              <a:rPr lang="en-GB" sz="1600" dirty="0">
                <a:latin typeface="Arial" panose="020B0604020202020204" pitchFamily="34" charset="0"/>
                <a:cs typeface="Arial" panose="020B0604020202020204" pitchFamily="34" charset="0"/>
              </a:rPr>
              <a:t>The employee will still gain invaluable paid work experience for the fixed term period giving them the confidence, belief and motivation to apply and gain sustained employment.</a:t>
            </a:r>
          </a:p>
        </p:txBody>
      </p:sp>
      <p:sp>
        <p:nvSpPr>
          <p:cNvPr id="4" name="Footer Placeholder 3">
            <a:extLst>
              <a:ext uri="{FF2B5EF4-FFF2-40B4-BE49-F238E27FC236}">
                <a16:creationId xmlns:a16="http://schemas.microsoft.com/office/drawing/2014/main" id="{CDB0CE6D-65B3-4ECC-996B-62BCA346486F}"/>
              </a:ext>
            </a:extLst>
          </p:cNvPr>
          <p:cNvSpPr>
            <a:spLocks noGrp="1"/>
          </p:cNvSpPr>
          <p:nvPr>
            <p:ph type="ftr" sz="quarter" idx="11"/>
          </p:nvPr>
        </p:nvSpPr>
        <p:spPr>
          <a:xfrm>
            <a:off x="1973729" y="6041362"/>
            <a:ext cx="4225313" cy="365125"/>
          </a:xfrm>
        </p:spPr>
        <p:txBody>
          <a:bodyPr anchor="ctr">
            <a:normAutofit/>
          </a:bodyPr>
          <a:lstStyle/>
          <a:p>
            <a:pPr>
              <a:spcAft>
                <a:spcPts val="600"/>
              </a:spcAft>
            </a:pPr>
            <a:r>
              <a:rPr lang="en-US" dirty="0"/>
              <a:t>St@rt Programme (c) Greatest Expectations 01/07/18</a:t>
            </a:r>
          </a:p>
        </p:txBody>
      </p:sp>
    </p:spTree>
    <p:extLst>
      <p:ext uri="{BB962C8B-B14F-4D97-AF65-F5344CB8AC3E}">
        <p14:creationId xmlns:p14="http://schemas.microsoft.com/office/powerpoint/2010/main" val="6118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88C057C2-2251-4C86-8774-BCC5799CFC70}"/>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B1251E7-1DD3-49C2-A67B-A90B4D08EEA6}"/>
              </a:ext>
            </a:extLst>
          </p:cNvPr>
          <p:cNvSpPr>
            <a:spLocks noGrp="1"/>
          </p:cNvSpPr>
          <p:nvPr>
            <p:ph type="title"/>
          </p:nvPr>
        </p:nvSpPr>
        <p:spPr/>
        <p:txBody>
          <a:bodyPr>
            <a:normAutofit/>
          </a:bodyPr>
          <a:lstStyle/>
          <a:p>
            <a:r>
              <a:rPr lang="en-GB" dirty="0"/>
              <a:t>What are the benefits for the learner in joining the St@rt Programme?</a:t>
            </a:r>
          </a:p>
        </p:txBody>
      </p:sp>
      <p:sp>
        <p:nvSpPr>
          <p:cNvPr id="3" name="Content Placeholder 2">
            <a:extLst>
              <a:ext uri="{FF2B5EF4-FFF2-40B4-BE49-F238E27FC236}">
                <a16:creationId xmlns:a16="http://schemas.microsoft.com/office/drawing/2014/main" id="{B8CC7F83-3638-4AEB-832C-C7480A454C9B}"/>
              </a:ext>
            </a:extLst>
          </p:cNvPr>
          <p:cNvSpPr>
            <a:spLocks noGrp="1"/>
          </p:cNvSpPr>
          <p:nvPr>
            <p:ph idx="1"/>
          </p:nvPr>
        </p:nvSpPr>
        <p:spPr>
          <a:xfrm>
            <a:off x="618610" y="1930400"/>
            <a:ext cx="10387745" cy="4110962"/>
          </a:xfrm>
        </p:spPr>
        <p:txBody>
          <a:bodyPr>
            <a:normAutofit lnSpcReduction="10000"/>
          </a:bodyPr>
          <a:lstStyle/>
          <a:p>
            <a:pPr>
              <a:lnSpc>
                <a:spcPct val="90000"/>
              </a:lnSpc>
            </a:pPr>
            <a:r>
              <a:rPr lang="en-GB" sz="1700" dirty="0">
                <a:solidFill>
                  <a:srgbClr val="FFFFFF"/>
                </a:solidFill>
                <a:latin typeface="Arial" panose="020B0604020202020204" pitchFamily="34" charset="0"/>
                <a:cs typeface="Arial" panose="020B0604020202020204" pitchFamily="34" charset="0"/>
              </a:rPr>
              <a:t>The chance of employment, not handed to them, but earned after attendance on the course and passing an interview stage.</a:t>
            </a:r>
          </a:p>
          <a:p>
            <a:pPr>
              <a:lnSpc>
                <a:spcPct val="90000"/>
              </a:lnSpc>
            </a:pPr>
            <a:r>
              <a:rPr lang="en-GB" sz="1700" dirty="0">
                <a:solidFill>
                  <a:srgbClr val="FFFFFF"/>
                </a:solidFill>
                <a:latin typeface="Arial" panose="020B0604020202020204" pitchFamily="34" charset="0"/>
                <a:cs typeface="Arial" panose="020B0604020202020204" pitchFamily="34" charset="0"/>
              </a:rPr>
              <a:t>Giving St@rt Programme employees the opportunity to embed the learning in real world employment scenarios including receiving a wage and understand the financial as well as social benefits of work.</a:t>
            </a:r>
          </a:p>
          <a:p>
            <a:pPr>
              <a:lnSpc>
                <a:spcPct val="90000"/>
              </a:lnSpc>
            </a:pPr>
            <a:r>
              <a:rPr lang="en-GB" sz="1700" dirty="0">
                <a:solidFill>
                  <a:srgbClr val="FFFFFF"/>
                </a:solidFill>
                <a:latin typeface="Arial" panose="020B0604020202020204" pitchFamily="34" charset="0"/>
                <a:cs typeface="Arial" panose="020B0604020202020204" pitchFamily="34" charset="0"/>
              </a:rPr>
              <a:t>Additional work based accredited qualifications that can only be completed when they are employed</a:t>
            </a:r>
          </a:p>
          <a:p>
            <a:pPr>
              <a:lnSpc>
                <a:spcPct val="90000"/>
              </a:lnSpc>
            </a:pPr>
            <a:r>
              <a:rPr lang="en-GB" sz="1700" dirty="0">
                <a:solidFill>
                  <a:srgbClr val="FFFFFF"/>
                </a:solidFill>
                <a:latin typeface="Arial" panose="020B0604020202020204" pitchFamily="34" charset="0"/>
                <a:cs typeface="Arial" panose="020B0604020202020204" pitchFamily="34" charset="0"/>
              </a:rPr>
              <a:t>Even those St@rt Programme employees who will complete the fixed term contract period will by having up to date and relevant experience on their CV’s, with an employer who can provide a reference.</a:t>
            </a:r>
          </a:p>
          <a:p>
            <a:pPr>
              <a:lnSpc>
                <a:spcPct val="90000"/>
              </a:lnSpc>
            </a:pPr>
            <a:r>
              <a:rPr lang="en-GB" sz="1700" dirty="0">
                <a:solidFill>
                  <a:srgbClr val="FFFFFF"/>
                </a:solidFill>
                <a:latin typeface="Arial" panose="020B0604020202020204" pitchFamily="34" charset="0"/>
                <a:cs typeface="Arial" panose="020B0604020202020204" pitchFamily="34" charset="0"/>
              </a:rPr>
              <a:t>Those who are not employed will not be left behind, we will continue to work with them to build on the qualifications and skills completed. </a:t>
            </a:r>
          </a:p>
          <a:p>
            <a:pPr>
              <a:lnSpc>
                <a:spcPct val="90000"/>
              </a:lnSpc>
            </a:pPr>
            <a:r>
              <a:rPr lang="en-GB" sz="1700" dirty="0">
                <a:solidFill>
                  <a:srgbClr val="FFFFFF"/>
                </a:solidFill>
                <a:latin typeface="Arial" panose="020B0604020202020204" pitchFamily="34" charset="0"/>
                <a:cs typeface="Arial" panose="020B0604020202020204" pitchFamily="34" charset="0"/>
              </a:rPr>
              <a:t>Attendees benefit from increased confidence, social skills and further development opportunities to help them into long term sustainable employment.</a:t>
            </a:r>
          </a:p>
          <a:p>
            <a:pPr>
              <a:lnSpc>
                <a:spcPct val="90000"/>
              </a:lnSpc>
            </a:pPr>
            <a:r>
              <a:rPr lang="en-GB" sz="1700" dirty="0">
                <a:solidFill>
                  <a:srgbClr val="FFFFFF"/>
                </a:solidFill>
                <a:latin typeface="Arial" panose="020B0604020202020204" pitchFamily="34" charset="0"/>
                <a:cs typeface="Arial" panose="020B0604020202020204" pitchFamily="34" charset="0"/>
              </a:rPr>
              <a:t>Ending the reliance on benefits long term, releasing their potential through the opportunities afforded to them and returning pride and self worth to the individual</a:t>
            </a:r>
          </a:p>
        </p:txBody>
      </p:sp>
      <p:sp>
        <p:nvSpPr>
          <p:cNvPr id="4" name="Footer Placeholder 3">
            <a:extLst>
              <a:ext uri="{FF2B5EF4-FFF2-40B4-BE49-F238E27FC236}">
                <a16:creationId xmlns:a16="http://schemas.microsoft.com/office/drawing/2014/main" id="{EB13E016-8D61-4FB4-B598-71F50D81EEAB}"/>
              </a:ext>
            </a:extLst>
          </p:cNvPr>
          <p:cNvSpPr>
            <a:spLocks noGrp="1"/>
          </p:cNvSpPr>
          <p:nvPr>
            <p:ph type="ftr" sz="quarter" idx="11"/>
          </p:nvPr>
        </p:nvSpPr>
        <p:spPr/>
        <p:txBody>
          <a:bodyPr>
            <a:normAutofit/>
          </a:bodyPr>
          <a:lstStyle/>
          <a:p>
            <a:pPr>
              <a:spcAft>
                <a:spcPts val="600"/>
              </a:spcAft>
            </a:pPr>
            <a:r>
              <a:rPr lang="en-US" dirty="0">
                <a:solidFill>
                  <a:srgbClr val="FFFFFF"/>
                </a:solidFill>
              </a:rPr>
              <a:t>St@rt Programme (c) Greatest Expectations 01/07/18</a:t>
            </a:r>
          </a:p>
        </p:txBody>
      </p:sp>
    </p:spTree>
    <p:extLst>
      <p:ext uri="{BB962C8B-B14F-4D97-AF65-F5344CB8AC3E}">
        <p14:creationId xmlns:p14="http://schemas.microsoft.com/office/powerpoint/2010/main" val="700315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6EA2-6A03-4A4F-8532-3133EF847085}"/>
              </a:ext>
            </a:extLst>
          </p:cNvPr>
          <p:cNvSpPr>
            <a:spLocks noGrp="1"/>
          </p:cNvSpPr>
          <p:nvPr>
            <p:ph type="title"/>
          </p:nvPr>
        </p:nvSpPr>
        <p:spPr>
          <a:xfrm>
            <a:off x="5536734" y="609600"/>
            <a:ext cx="3737268" cy="1320800"/>
          </a:xfrm>
        </p:spPr>
        <p:txBody>
          <a:bodyPr>
            <a:normAutofit/>
          </a:bodyPr>
          <a:lstStyle/>
          <a:p>
            <a:pPr>
              <a:lnSpc>
                <a:spcPct val="90000"/>
              </a:lnSpc>
            </a:pPr>
            <a:r>
              <a:rPr lang="en-GB" sz="2000" dirty="0"/>
              <a:t>What are the benefits for the employer in joining the St@rt Programme partnership</a:t>
            </a:r>
          </a:p>
        </p:txBody>
      </p:sp>
      <p:sp>
        <p:nvSpPr>
          <p:cNvPr id="3" name="Content Placeholder 2">
            <a:extLst>
              <a:ext uri="{FF2B5EF4-FFF2-40B4-BE49-F238E27FC236}">
                <a16:creationId xmlns:a16="http://schemas.microsoft.com/office/drawing/2014/main" id="{F495F932-4C7F-4E1D-BFFB-3E91974256B1}"/>
              </a:ext>
            </a:extLst>
          </p:cNvPr>
          <p:cNvSpPr>
            <a:spLocks noGrp="1"/>
          </p:cNvSpPr>
          <p:nvPr>
            <p:ph idx="1"/>
          </p:nvPr>
        </p:nvSpPr>
        <p:spPr>
          <a:xfrm>
            <a:off x="5134918" y="1488612"/>
            <a:ext cx="5334543" cy="4371012"/>
          </a:xfrm>
        </p:spPr>
        <p:txBody>
          <a:bodyPr>
            <a:normAutofit lnSpcReduction="10000"/>
          </a:bodyPr>
          <a:lstStyle/>
          <a:p>
            <a:pPr>
              <a:lnSpc>
                <a:spcPct val="90000"/>
              </a:lnSpc>
            </a:pPr>
            <a:r>
              <a:rPr lang="en-GB" sz="1400" dirty="0">
                <a:latin typeface="Arial" panose="020B0604020202020204" pitchFamily="34" charset="0"/>
                <a:cs typeface="Arial" panose="020B0604020202020204" pitchFamily="34" charset="0"/>
              </a:rPr>
              <a:t>Employers can help and support those who are finding it difficult to get into work due to long term unemployment, skills gaps or lack of accredited qualifications.</a:t>
            </a:r>
          </a:p>
          <a:p>
            <a:pPr>
              <a:lnSpc>
                <a:spcPct val="90000"/>
              </a:lnSpc>
            </a:pPr>
            <a:r>
              <a:rPr lang="en-GB" sz="1400" dirty="0">
                <a:latin typeface="Arial" panose="020B0604020202020204" pitchFamily="34" charset="0"/>
                <a:cs typeface="Arial" panose="020B0604020202020204" pitchFamily="34" charset="0"/>
              </a:rPr>
              <a:t>A no risk ‘try before you buy’ to recruitment, embedding the St@rt Programme into your recruitment process, means that we can give up to date training which can be bespoke to an individual business, to meet short or long term recruitment needs.</a:t>
            </a:r>
          </a:p>
          <a:p>
            <a:pPr>
              <a:lnSpc>
                <a:spcPct val="90000"/>
              </a:lnSpc>
            </a:pPr>
            <a:r>
              <a:rPr lang="en-GB" sz="1400" dirty="0">
                <a:latin typeface="Arial" panose="020B0604020202020204" pitchFamily="34" charset="0"/>
                <a:cs typeface="Arial" panose="020B0604020202020204" pitchFamily="34" charset="0"/>
              </a:rPr>
              <a:t>Free resource in respect of the funded period of employment for up to 10wks paid at minimum wage employed for 16hrs per week.</a:t>
            </a:r>
          </a:p>
          <a:p>
            <a:pPr>
              <a:lnSpc>
                <a:spcPct val="90000"/>
              </a:lnSpc>
            </a:pPr>
            <a:r>
              <a:rPr lang="en-GB" sz="1400" dirty="0">
                <a:latin typeface="Arial" panose="020B0604020202020204" pitchFamily="34" charset="0"/>
                <a:cs typeface="Arial" panose="020B0604020202020204" pitchFamily="34" charset="0"/>
              </a:rPr>
              <a:t>Business’s who require additional staff but cannot afford it due to financial constraints, especially small independents or sole trader companies.</a:t>
            </a:r>
          </a:p>
          <a:p>
            <a:pPr>
              <a:lnSpc>
                <a:spcPct val="90000"/>
              </a:lnSpc>
            </a:pPr>
            <a:r>
              <a:rPr lang="en-GB" sz="1400" dirty="0">
                <a:latin typeface="Arial" panose="020B0604020202020204" pitchFamily="34" charset="0"/>
                <a:cs typeface="Arial" panose="020B0604020202020204" pitchFamily="34" charset="0"/>
              </a:rPr>
              <a:t>Short term cover for staff who are not able to work i.e. long term health related issues or maternity or paternity leave who are still paid whilst absent from work</a:t>
            </a:r>
          </a:p>
          <a:p>
            <a:pPr>
              <a:lnSpc>
                <a:spcPct val="90000"/>
              </a:lnSpc>
            </a:pPr>
            <a:r>
              <a:rPr lang="en-GB" sz="1400" dirty="0">
                <a:latin typeface="Arial" panose="020B0604020202020204" pitchFamily="34" charset="0"/>
                <a:cs typeface="Arial" panose="020B0604020202020204" pitchFamily="34" charset="0"/>
              </a:rPr>
              <a:t>The opportunity to upskill your current staff in a variety of qualifications from sector specific to more specialist e.g. team leading at no cost</a:t>
            </a:r>
          </a:p>
          <a:p>
            <a:pPr>
              <a:lnSpc>
                <a:spcPct val="90000"/>
              </a:lnSpc>
            </a:pPr>
            <a:endParaRPr lang="en-GB" sz="1400" dirty="0">
              <a:latin typeface="Arial" panose="020B0604020202020204" pitchFamily="34" charset="0"/>
              <a:cs typeface="Arial" panose="020B0604020202020204" pitchFamily="34" charset="0"/>
            </a:endParaRPr>
          </a:p>
          <a:p>
            <a:pPr>
              <a:lnSpc>
                <a:spcPct val="90000"/>
              </a:lnSpc>
            </a:pPr>
            <a:endParaRPr lang="en-GB" sz="1000" dirty="0"/>
          </a:p>
          <a:p>
            <a:pPr>
              <a:lnSpc>
                <a:spcPct val="90000"/>
              </a:lnSpc>
            </a:pPr>
            <a:endParaRPr lang="en-GB" sz="1000" dirty="0"/>
          </a:p>
          <a:p>
            <a:pPr>
              <a:lnSpc>
                <a:spcPct val="90000"/>
              </a:lnSpc>
            </a:pPr>
            <a:endParaRPr lang="en-GB" sz="1000" dirty="0"/>
          </a:p>
        </p:txBody>
      </p:sp>
      <p:sp>
        <p:nvSpPr>
          <p:cNvPr id="4" name="Footer Placeholder 3">
            <a:extLst>
              <a:ext uri="{FF2B5EF4-FFF2-40B4-BE49-F238E27FC236}">
                <a16:creationId xmlns:a16="http://schemas.microsoft.com/office/drawing/2014/main" id="{6301D590-2C2B-4CD0-9E75-69B84CDA1963}"/>
              </a:ext>
            </a:extLst>
          </p:cNvPr>
          <p:cNvSpPr>
            <a:spLocks noGrp="1"/>
          </p:cNvSpPr>
          <p:nvPr>
            <p:ph type="ftr" sz="quarter" idx="11"/>
          </p:nvPr>
        </p:nvSpPr>
        <p:spPr>
          <a:xfrm>
            <a:off x="5209563" y="6041362"/>
            <a:ext cx="2332140" cy="365125"/>
          </a:xfrm>
        </p:spPr>
        <p:txBody>
          <a:bodyPr>
            <a:normAutofit/>
          </a:bodyPr>
          <a:lstStyle/>
          <a:p>
            <a:pPr>
              <a:lnSpc>
                <a:spcPct val="90000"/>
              </a:lnSpc>
              <a:spcAft>
                <a:spcPts val="600"/>
              </a:spcAft>
            </a:pPr>
            <a:r>
              <a:rPr lang="en-US" dirty="0"/>
              <a:t>St@rt Programme (c) Greatest Expectations 01/07/18</a:t>
            </a:r>
          </a:p>
        </p:txBody>
      </p:sp>
      <p:pic>
        <p:nvPicPr>
          <p:cNvPr id="7" name="Picture 6" descr="A person in a blue shirt&#10;&#10;Description automatically generated">
            <a:extLst>
              <a:ext uri="{FF2B5EF4-FFF2-40B4-BE49-F238E27FC236}">
                <a16:creationId xmlns:a16="http://schemas.microsoft.com/office/drawing/2014/main" id="{613E830F-25F6-47A7-A013-B96DD6D45A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546978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54BF-8FFF-44DE-A90A-A55FE3661077}"/>
              </a:ext>
            </a:extLst>
          </p:cNvPr>
          <p:cNvSpPr>
            <a:spLocks noGrp="1"/>
          </p:cNvSpPr>
          <p:nvPr>
            <p:ph type="title"/>
          </p:nvPr>
        </p:nvSpPr>
        <p:spPr>
          <a:xfrm>
            <a:off x="677334" y="609599"/>
            <a:ext cx="8596668" cy="1122267"/>
          </a:xfrm>
        </p:spPr>
        <p:txBody>
          <a:bodyPr>
            <a:normAutofit fontScale="90000"/>
          </a:bodyPr>
          <a:lstStyle/>
          <a:p>
            <a:r>
              <a:rPr lang="en-GB" dirty="0"/>
              <a:t>What training is available on the St@rt Programme?</a:t>
            </a:r>
          </a:p>
        </p:txBody>
      </p:sp>
      <p:sp>
        <p:nvSpPr>
          <p:cNvPr id="3" name="Content Placeholder 2">
            <a:extLst>
              <a:ext uri="{FF2B5EF4-FFF2-40B4-BE49-F238E27FC236}">
                <a16:creationId xmlns:a16="http://schemas.microsoft.com/office/drawing/2014/main" id="{8F1AB848-5227-4819-ADE6-E26BD6808CC6}"/>
              </a:ext>
            </a:extLst>
          </p:cNvPr>
          <p:cNvSpPr>
            <a:spLocks noGrp="1"/>
          </p:cNvSpPr>
          <p:nvPr>
            <p:ph idx="1"/>
          </p:nvPr>
        </p:nvSpPr>
        <p:spPr>
          <a:xfrm>
            <a:off x="677334" y="2539163"/>
            <a:ext cx="8596668" cy="3867324"/>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Customer Service		     Health &amp; Social Care			     Warehouse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   Catering &amp; Hospitality		          Childcare			                Retail</a:t>
            </a:r>
          </a:p>
        </p:txBody>
      </p:sp>
      <p:sp>
        <p:nvSpPr>
          <p:cNvPr id="4" name="Footer Placeholder 3">
            <a:extLst>
              <a:ext uri="{FF2B5EF4-FFF2-40B4-BE49-F238E27FC236}">
                <a16:creationId xmlns:a16="http://schemas.microsoft.com/office/drawing/2014/main" id="{D26A2B28-196B-4311-BC1F-BCDB0AEA5BC3}"/>
              </a:ext>
            </a:extLst>
          </p:cNvPr>
          <p:cNvSpPr>
            <a:spLocks noGrp="1"/>
          </p:cNvSpPr>
          <p:nvPr>
            <p:ph type="ftr" sz="quarter" idx="11"/>
          </p:nvPr>
        </p:nvSpPr>
        <p:spPr/>
        <p:txBody>
          <a:bodyPr/>
          <a:lstStyle/>
          <a:p>
            <a:r>
              <a:rPr lang="en-US" dirty="0"/>
              <a:t>St@rt Programme (c) Greatest Expectations 01/07/18</a:t>
            </a:r>
          </a:p>
        </p:txBody>
      </p:sp>
      <p:pic>
        <p:nvPicPr>
          <p:cNvPr id="7" name="Picture 6" descr="A group of people posing for the camera&#10;&#10;Description automatically generated">
            <a:extLst>
              <a:ext uri="{FF2B5EF4-FFF2-40B4-BE49-F238E27FC236}">
                <a16:creationId xmlns:a16="http://schemas.microsoft.com/office/drawing/2014/main" id="{D74009E0-3CBE-4204-B3B4-32CB3E933F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129" y="2009795"/>
            <a:ext cx="2218143" cy="1447719"/>
          </a:xfrm>
          <a:prstGeom prst="rect">
            <a:avLst/>
          </a:prstGeom>
        </p:spPr>
      </p:pic>
      <p:pic>
        <p:nvPicPr>
          <p:cNvPr id="11" name="Picture 10" descr="A group of people sitting on a bed&#10;&#10;Description automatically generated">
            <a:extLst>
              <a:ext uri="{FF2B5EF4-FFF2-40B4-BE49-F238E27FC236}">
                <a16:creationId xmlns:a16="http://schemas.microsoft.com/office/drawing/2014/main" id="{74D16140-E3D1-45F5-B3FC-ACEC3A79B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8845" y="2084539"/>
            <a:ext cx="2218141" cy="1447719"/>
          </a:xfrm>
          <a:prstGeom prst="rect">
            <a:avLst/>
          </a:prstGeom>
        </p:spPr>
      </p:pic>
      <p:pic>
        <p:nvPicPr>
          <p:cNvPr id="14" name="Picture 13" descr="A picture containing indoor, building&#10;&#10;Description automatically generated">
            <a:extLst>
              <a:ext uri="{FF2B5EF4-FFF2-40B4-BE49-F238E27FC236}">
                <a16:creationId xmlns:a16="http://schemas.microsoft.com/office/drawing/2014/main" id="{D4F662DE-CADD-440C-9EE4-4AD324EA68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096542"/>
            <a:ext cx="2387924" cy="1447718"/>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326B167D-E5FF-472D-A865-DA2C071AF1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494" y="4025579"/>
            <a:ext cx="2158405" cy="1447717"/>
          </a:xfrm>
          <a:prstGeom prst="rect">
            <a:avLst/>
          </a:prstGeom>
        </p:spPr>
      </p:pic>
      <p:sp>
        <p:nvSpPr>
          <p:cNvPr id="8" name="TextBox 7">
            <a:extLst>
              <a:ext uri="{FF2B5EF4-FFF2-40B4-BE49-F238E27FC236}">
                <a16:creationId xmlns:a16="http://schemas.microsoft.com/office/drawing/2014/main" id="{21E6567D-2FAB-4CAA-8CF4-954278C1C07C}"/>
              </a:ext>
            </a:extLst>
          </p:cNvPr>
          <p:cNvSpPr txBox="1"/>
          <p:nvPr/>
        </p:nvSpPr>
        <p:spPr>
          <a:xfrm>
            <a:off x="5641596" y="2973897"/>
            <a:ext cx="914400" cy="914400"/>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F4715B11-58D4-44D5-992D-529E49DB0766}"/>
              </a:ext>
            </a:extLst>
          </p:cNvPr>
          <p:cNvSpPr txBox="1"/>
          <p:nvPr/>
        </p:nvSpPr>
        <p:spPr>
          <a:xfrm>
            <a:off x="3568846" y="4395831"/>
            <a:ext cx="2218141" cy="546908"/>
          </a:xfrm>
          <a:prstGeom prst="rect">
            <a:avLst/>
          </a:prstGeom>
          <a:noFill/>
        </p:spPr>
        <p:txBody>
          <a:bodyPr wrap="square" rtlCol="0">
            <a:spAutoFit/>
          </a:bodyPr>
          <a:lstStyle/>
          <a:p>
            <a:endParaRPr lang="en-GB" dirty="0"/>
          </a:p>
        </p:txBody>
      </p:sp>
      <p:pic>
        <p:nvPicPr>
          <p:cNvPr id="12" name="Picture 11" descr="A group of people posing for the camera&#10;&#10;Description automatically generated">
            <a:extLst>
              <a:ext uri="{FF2B5EF4-FFF2-40B4-BE49-F238E27FC236}">
                <a16:creationId xmlns:a16="http://schemas.microsoft.com/office/drawing/2014/main" id="{248529A4-6AE2-4747-8317-9D4172348A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6618" y="4100324"/>
            <a:ext cx="2218142" cy="1449185"/>
          </a:xfrm>
          <a:prstGeom prst="rect">
            <a:avLst/>
          </a:prstGeom>
        </p:spPr>
      </p:pic>
      <p:pic>
        <p:nvPicPr>
          <p:cNvPr id="16" name="Picture 15" descr="A person looking at a computer&#10;&#10;Description automatically generated">
            <a:extLst>
              <a:ext uri="{FF2B5EF4-FFF2-40B4-BE49-F238E27FC236}">
                <a16:creationId xmlns:a16="http://schemas.microsoft.com/office/drawing/2014/main" id="{031EA6CD-FAA9-428A-9170-862C6E859B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4057277"/>
            <a:ext cx="2387924" cy="1446575"/>
          </a:xfrm>
          <a:prstGeom prst="rect">
            <a:avLst/>
          </a:prstGeom>
        </p:spPr>
      </p:pic>
    </p:spTree>
    <p:extLst>
      <p:ext uri="{BB962C8B-B14F-4D97-AF65-F5344CB8AC3E}">
        <p14:creationId xmlns:p14="http://schemas.microsoft.com/office/powerpoint/2010/main" val="30747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945A-FF59-4EE6-BC6C-10BEB9A55450}"/>
              </a:ext>
            </a:extLst>
          </p:cNvPr>
          <p:cNvSpPr>
            <a:spLocks noGrp="1"/>
          </p:cNvSpPr>
          <p:nvPr>
            <p:ph type="title"/>
          </p:nvPr>
        </p:nvSpPr>
        <p:spPr>
          <a:xfrm>
            <a:off x="516636" y="1694576"/>
            <a:ext cx="4499841" cy="5163424"/>
          </a:xfrm>
        </p:spPr>
        <p:txBody>
          <a:bodyPr vert="horz" lIns="91440" tIns="45720" rIns="91440" bIns="45720" rtlCol="0" anchor="b">
            <a:normAutofit fontScale="90000"/>
          </a:bodyPr>
          <a:lstStyle/>
          <a:p>
            <a:pPr>
              <a:lnSpc>
                <a:spcPct val="90000"/>
              </a:lnSpc>
            </a:pPr>
            <a:r>
              <a:rPr lang="en-US" sz="2700" b="1" dirty="0"/>
              <a:t>The St@rt Programme: Enterprise and Self Employment</a:t>
            </a:r>
            <a:br>
              <a:rPr lang="en-US" sz="1400" dirty="0"/>
            </a:br>
            <a:br>
              <a:rPr lang="en-US" sz="1400" dirty="0"/>
            </a:br>
            <a:r>
              <a:rPr lang="en-US" sz="1300" dirty="0">
                <a:solidFill>
                  <a:schemeClr val="tx1"/>
                </a:solidFill>
                <a:latin typeface="Arial" panose="020B0604020202020204" pitchFamily="34" charset="0"/>
                <a:cs typeface="Arial" panose="020B0604020202020204" pitchFamily="34" charset="0"/>
              </a:rPr>
              <a:t>The Start Programme also supports start ups and new business programs by supporting with grants and sector specific accredited training courses.</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The St@rt Programme can help ease some of the financial burden with small grants or provide you with much needed extra pairs of hands employed by you, taking advantage of the wage contribution scheme.</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rgbClr val="92D050"/>
                </a:solidFill>
                <a:latin typeface="Arial" panose="020B0604020202020204" pitchFamily="34" charset="0"/>
                <a:cs typeface="Arial" panose="020B0604020202020204" pitchFamily="34" charset="0"/>
              </a:rPr>
              <a:t>Opportunities include</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Beauty &amp; Make Up </a:t>
            </a:r>
            <a:r>
              <a:rPr lang="en-US" sz="1300" dirty="0">
                <a:solidFill>
                  <a:schemeClr val="tx1"/>
                </a:solidFill>
                <a:latin typeface="Arial" panose="020B0604020202020204" pitchFamily="34" charset="0"/>
                <a:cs typeface="Arial" panose="020B0604020202020204" pitchFamily="34" charset="0"/>
              </a:rPr>
              <a:t>(In association with Total Academy)</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Home Retail </a:t>
            </a:r>
            <a:r>
              <a:rPr lang="en-US" sz="1300" dirty="0">
                <a:solidFill>
                  <a:schemeClr val="tx1"/>
                </a:solidFill>
                <a:latin typeface="Arial" panose="020B0604020202020204" pitchFamily="34" charset="0"/>
                <a:cs typeface="Arial" panose="020B0604020202020204" pitchFamily="34" charset="0"/>
              </a:rPr>
              <a:t>(In Association with Body Shop at Home / Avon)</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Multi Drop Drivers </a:t>
            </a:r>
            <a:r>
              <a:rPr lang="en-US" sz="1300" dirty="0">
                <a:solidFill>
                  <a:schemeClr val="tx1"/>
                </a:solidFill>
                <a:latin typeface="Arial" panose="020B0604020202020204" pitchFamily="34" charset="0"/>
                <a:cs typeface="Arial" panose="020B0604020202020204" pitchFamily="34" charset="0"/>
              </a:rPr>
              <a:t>(In Association with Yodel)</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Taxi Drivers </a:t>
            </a:r>
            <a:r>
              <a:rPr lang="en-US" sz="1300" dirty="0">
                <a:solidFill>
                  <a:schemeClr val="tx1"/>
                </a:solidFill>
                <a:latin typeface="Arial" panose="020B0604020202020204" pitchFamily="34" charset="0"/>
                <a:cs typeface="Arial" panose="020B0604020202020204" pitchFamily="34" charset="0"/>
              </a:rPr>
              <a:t>(In Association with Boro &amp; 23 Taxis)</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Handy Man </a:t>
            </a:r>
            <a:r>
              <a:rPr lang="en-US" sz="1300" dirty="0">
                <a:solidFill>
                  <a:schemeClr val="tx1"/>
                </a:solidFill>
                <a:latin typeface="Arial" panose="020B0604020202020204" pitchFamily="34" charset="0"/>
                <a:cs typeface="Arial" panose="020B0604020202020204" pitchFamily="34" charset="0"/>
              </a:rPr>
              <a:t>(TBC)</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Childminding</a:t>
            </a:r>
            <a:r>
              <a:rPr lang="en-US" sz="1300" dirty="0">
                <a:solidFill>
                  <a:schemeClr val="tx1"/>
                </a:solidFill>
                <a:latin typeface="Arial" panose="020B0604020202020204" pitchFamily="34" charset="0"/>
                <a:cs typeface="Arial" panose="020B0604020202020204" pitchFamily="34" charset="0"/>
              </a:rPr>
              <a:t> (TBC)</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In addition to accredited training you will also be eligible for a grant for start up equipment and additional Business Support around Digital Marketing and support with accounts.</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We recommend that those wishing to take advantage of the Enterprise and Self Employment who are currently in receipt of benefits speak to their work coach, as their maybe further financial help available.</a:t>
            </a:r>
            <a:br>
              <a:rPr lang="en-US" sz="1400" dirty="0">
                <a:solidFill>
                  <a:schemeClr val="tx1"/>
                </a:solidFill>
              </a:rPr>
            </a:br>
            <a:br>
              <a:rPr lang="en-US" sz="1400" dirty="0">
                <a:solidFill>
                  <a:schemeClr val="tx1"/>
                </a:solidFill>
              </a:rPr>
            </a:br>
            <a:br>
              <a:rPr lang="en-US" sz="1400" dirty="0"/>
            </a:br>
            <a:br>
              <a:rPr lang="en-US" sz="1400" dirty="0"/>
            </a:br>
            <a:endParaRPr lang="en-US" sz="1400" dirty="0"/>
          </a:p>
        </p:txBody>
      </p:sp>
      <p:pic>
        <p:nvPicPr>
          <p:cNvPr id="6" name="Content Placeholder 5" descr="A picture containing person, man&#10;&#10;Description automatically generated">
            <a:extLst>
              <a:ext uri="{FF2B5EF4-FFF2-40B4-BE49-F238E27FC236}">
                <a16:creationId xmlns:a16="http://schemas.microsoft.com/office/drawing/2014/main" id="{9FA5EF03-97F9-434A-8034-7D3C33B6DA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Footer Placeholder 3">
            <a:extLst>
              <a:ext uri="{FF2B5EF4-FFF2-40B4-BE49-F238E27FC236}">
                <a16:creationId xmlns:a16="http://schemas.microsoft.com/office/drawing/2014/main" id="{2FB6B063-46E3-44C0-838E-C01FEA674681}"/>
              </a:ext>
            </a:extLst>
          </p:cNvPr>
          <p:cNvSpPr>
            <a:spLocks noGrp="1"/>
          </p:cNvSpPr>
          <p:nvPr>
            <p:ph type="ftr" sz="quarter" idx="11"/>
          </p:nvPr>
        </p:nvSpPr>
        <p:spPr>
          <a:xfrm>
            <a:off x="677335" y="6041362"/>
            <a:ext cx="3993887" cy="365125"/>
          </a:xfrm>
        </p:spPr>
        <p:txBody>
          <a:bodyPr vert="horz" lIns="91440" tIns="45720" rIns="91440" bIns="45720" rtlCol="0" anchor="ctr">
            <a:normAutofit/>
          </a:bodyPr>
          <a:lstStyle/>
          <a:p>
            <a:pPr defTabSz="914400">
              <a:spcAft>
                <a:spcPts val="600"/>
              </a:spcAft>
            </a:pPr>
            <a:r>
              <a:rPr lang="en-US" kern="1200" dirty="0">
                <a:solidFill>
                  <a:schemeClr val="tx1">
                    <a:lumMod val="50000"/>
                    <a:lumOff val="50000"/>
                  </a:schemeClr>
                </a:solidFill>
                <a:latin typeface="+mn-lt"/>
                <a:ea typeface="+mn-ea"/>
                <a:cs typeface="+mn-cs"/>
              </a:rPr>
              <a:t>St@rt Programme (c) Greatest Expectations 01/07/18</a:t>
            </a:r>
          </a:p>
        </p:txBody>
      </p:sp>
    </p:spTree>
    <p:extLst>
      <p:ext uri="{BB962C8B-B14F-4D97-AF65-F5344CB8AC3E}">
        <p14:creationId xmlns:p14="http://schemas.microsoft.com/office/powerpoint/2010/main" val="211965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EF82A5-EE1E-4C26-9417-31133DEEE4FD}"/>
              </a:ext>
            </a:extLst>
          </p:cNvPr>
          <p:cNvSpPr>
            <a:spLocks noGrp="1"/>
          </p:cNvSpPr>
          <p:nvPr>
            <p:ph type="title"/>
          </p:nvPr>
        </p:nvSpPr>
        <p:spPr>
          <a:xfrm>
            <a:off x="7181723" y="609600"/>
            <a:ext cx="4512989" cy="2227730"/>
          </a:xfrm>
        </p:spPr>
        <p:txBody>
          <a:bodyPr anchor="ctr">
            <a:normAutofit/>
          </a:bodyPr>
          <a:lstStyle/>
          <a:p>
            <a:pPr>
              <a:lnSpc>
                <a:spcPct val="90000"/>
              </a:lnSpc>
            </a:pPr>
            <a:r>
              <a:rPr lang="en-GB">
                <a:solidFill>
                  <a:srgbClr val="FFFFFF"/>
                </a:solidFill>
              </a:rPr>
              <a:t>Flexible Learning and Upskilling New and Current Employees</a:t>
            </a:r>
          </a:p>
        </p:txBody>
      </p:sp>
      <p:pic>
        <p:nvPicPr>
          <p:cNvPr id="6" name="Picture 5" descr="A person wearing a hat&#10;&#10;Description automatically generated">
            <a:extLst>
              <a:ext uri="{FF2B5EF4-FFF2-40B4-BE49-F238E27FC236}">
                <a16:creationId xmlns:a16="http://schemas.microsoft.com/office/drawing/2014/main" id="{B9E819FF-977A-4EC8-B657-49F5A7B90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251" y="2321238"/>
            <a:ext cx="3856774" cy="2304422"/>
          </a:xfrm>
          <a:prstGeom prst="rect">
            <a:avLst/>
          </a:prstGeom>
        </p:spPr>
      </p:pic>
      <p:sp>
        <p:nvSpPr>
          <p:cNvPr id="3" name="Content Placeholder 2">
            <a:extLst>
              <a:ext uri="{FF2B5EF4-FFF2-40B4-BE49-F238E27FC236}">
                <a16:creationId xmlns:a16="http://schemas.microsoft.com/office/drawing/2014/main" id="{672CC4E1-B13C-41C2-B335-53C55165564E}"/>
              </a:ext>
            </a:extLst>
          </p:cNvPr>
          <p:cNvSpPr>
            <a:spLocks noGrp="1"/>
          </p:cNvSpPr>
          <p:nvPr>
            <p:ph idx="1"/>
          </p:nvPr>
        </p:nvSpPr>
        <p:spPr>
          <a:xfrm>
            <a:off x="7181725" y="2837329"/>
            <a:ext cx="4512988" cy="3317938"/>
          </a:xfrm>
        </p:spPr>
        <p:txBody>
          <a:bodyPr anchor="t">
            <a:normAutofit lnSpcReduction="10000"/>
          </a:bodyPr>
          <a:lstStyle/>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Due to changes in the funding rules the St@rt Programme can not only fund the unemployed but also the Employed and the Underemployed. Regardless if you are full time part time or a zero/bank worker the St@rt Programme can support you to gain further accredited qualifications that can lead to sustainable long term full time employment.</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Those employers that join the St@rt Programme can also take advantage of upskilling their current staff, at no charge, in a variety of different qualifications from Team Leading to Excellence in Customer Service and Autism Awareness to Mental Health awareness and many more.</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Upskilling your employees shows your commitment their progression and promotion, within your business, underpins their CPD and embeds staff retention.</a:t>
            </a: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49FCB50-221F-4F73-BE83-F2DB79478068}"/>
              </a:ext>
            </a:extLst>
          </p:cNvPr>
          <p:cNvSpPr>
            <a:spLocks noGrp="1"/>
          </p:cNvSpPr>
          <p:nvPr>
            <p:ph type="ftr" sz="quarter" idx="11"/>
          </p:nvPr>
        </p:nvSpPr>
        <p:spPr>
          <a:xfrm>
            <a:off x="5246915" y="6041362"/>
            <a:ext cx="3329320" cy="365125"/>
          </a:xfrm>
        </p:spPr>
        <p:txBody>
          <a:bodyPr>
            <a:normAutofit/>
          </a:bodyPr>
          <a:lstStyle/>
          <a:p>
            <a:pPr>
              <a:spcAft>
                <a:spcPts val="600"/>
              </a:spcAft>
            </a:pPr>
            <a:r>
              <a:rPr lang="en-US">
                <a:solidFill>
                  <a:srgbClr val="FFFFFF"/>
                </a:solidFill>
              </a:rPr>
              <a:t>St@rt Programme (c) Greatest Expectations 01/07/18</a:t>
            </a:r>
          </a:p>
        </p:txBody>
      </p:sp>
    </p:spTree>
    <p:extLst>
      <p:ext uri="{BB962C8B-B14F-4D97-AF65-F5344CB8AC3E}">
        <p14:creationId xmlns:p14="http://schemas.microsoft.com/office/powerpoint/2010/main" val="20157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C206BD1-D59F-4948-943A-78567D8FED56}"/>
              </a:ext>
            </a:extLst>
          </p:cNvPr>
          <p:cNvSpPr>
            <a:spLocks noGrp="1"/>
          </p:cNvSpPr>
          <p:nvPr>
            <p:ph type="title"/>
          </p:nvPr>
        </p:nvSpPr>
        <p:spPr>
          <a:xfrm>
            <a:off x="673754" y="643467"/>
            <a:ext cx="4203045" cy="1375608"/>
          </a:xfrm>
        </p:spPr>
        <p:txBody>
          <a:bodyPr anchor="ctr">
            <a:normAutofit/>
          </a:bodyPr>
          <a:lstStyle/>
          <a:p>
            <a:r>
              <a:rPr lang="en-GB">
                <a:solidFill>
                  <a:schemeClr val="bg1"/>
                </a:solidFill>
              </a:rPr>
              <a:t>Contacting the St@rt Programme</a:t>
            </a:r>
          </a:p>
        </p:txBody>
      </p:sp>
      <p:sp>
        <p:nvSpPr>
          <p:cNvPr id="3" name="Content Placeholder 2">
            <a:extLst>
              <a:ext uri="{FF2B5EF4-FFF2-40B4-BE49-F238E27FC236}">
                <a16:creationId xmlns:a16="http://schemas.microsoft.com/office/drawing/2014/main" id="{4F1E62FC-DA4C-4D48-8466-A8738D2D1439}"/>
              </a:ext>
            </a:extLst>
          </p:cNvPr>
          <p:cNvSpPr>
            <a:spLocks noGrp="1"/>
          </p:cNvSpPr>
          <p:nvPr>
            <p:ph idx="1"/>
          </p:nvPr>
        </p:nvSpPr>
        <p:spPr>
          <a:xfrm>
            <a:off x="673754" y="2160590"/>
            <a:ext cx="4365501" cy="3440110"/>
          </a:xfrm>
        </p:spPr>
        <p:txBody>
          <a:bodyPr>
            <a:normAutofit/>
          </a:bodyPr>
          <a:lstStyle/>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panose="020B0604020202020204" pitchFamily="34" charset="0"/>
                <a:cs typeface="Arial" panose="020B0604020202020204" pitchFamily="34" charset="0"/>
              </a:rPr>
              <a:t>Contact the St@rt Programme</a:t>
            </a:r>
          </a:p>
          <a:p>
            <a:pPr marL="0" indent="0">
              <a:buNone/>
            </a:pPr>
            <a:r>
              <a:rPr lang="en-GB" dirty="0">
                <a:solidFill>
                  <a:schemeClr val="bg1"/>
                </a:solidFill>
                <a:latin typeface="Arial" panose="020B0604020202020204" pitchFamily="34" charset="0"/>
                <a:cs typeface="Arial" panose="020B0604020202020204" pitchFamily="34" charset="0"/>
              </a:rPr>
              <a:t>01642 22077</a:t>
            </a:r>
          </a:p>
          <a:p>
            <a:pPr marL="0" indent="0">
              <a:buNone/>
            </a:pPr>
            <a:r>
              <a:rPr lang="en-GB" dirty="0">
                <a:solidFill>
                  <a:schemeClr val="bg1"/>
                </a:solidFill>
                <a:latin typeface="Arial" panose="020B0604020202020204" pitchFamily="34" charset="0"/>
                <a:cs typeface="Arial" panose="020B0604020202020204" pitchFamily="34" charset="0"/>
                <a:hlinkClick r:id="rId2"/>
              </a:rPr>
              <a:t>m.cummins@greatestexpectations.co.uk</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panose="020B0604020202020204" pitchFamily="34" charset="0"/>
                <a:cs typeface="Arial" panose="020B0604020202020204" pitchFamily="34" charset="0"/>
              </a:rPr>
              <a:t>079 56 49 56 49</a:t>
            </a:r>
          </a:p>
        </p:txBody>
      </p:sp>
      <p:pic>
        <p:nvPicPr>
          <p:cNvPr id="6" name="Picture 5" descr="A close up of a sign&#10;&#10;Description automatically generated">
            <a:extLst>
              <a:ext uri="{FF2B5EF4-FFF2-40B4-BE49-F238E27FC236}">
                <a16:creationId xmlns:a16="http://schemas.microsoft.com/office/drawing/2014/main" id="{0667FC0A-E67B-4577-A1D8-077975549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1493930"/>
            <a:ext cx="5143500" cy="3857625"/>
          </a:xfrm>
          <a:prstGeom prst="rect">
            <a:avLst/>
          </a:prstGeom>
        </p:spPr>
      </p:pic>
      <p:sp>
        <p:nvSpPr>
          <p:cNvPr id="4" name="Footer Placeholder 3">
            <a:extLst>
              <a:ext uri="{FF2B5EF4-FFF2-40B4-BE49-F238E27FC236}">
                <a16:creationId xmlns:a16="http://schemas.microsoft.com/office/drawing/2014/main" id="{F29D1A8F-6599-43B7-A394-2B44CACA7DBB}"/>
              </a:ext>
            </a:extLst>
          </p:cNvPr>
          <p:cNvSpPr>
            <a:spLocks noGrp="1"/>
          </p:cNvSpPr>
          <p:nvPr>
            <p:ph type="ftr" sz="quarter" idx="11"/>
          </p:nvPr>
        </p:nvSpPr>
        <p:spPr>
          <a:xfrm>
            <a:off x="5295899" y="6182876"/>
            <a:ext cx="4598633" cy="365125"/>
          </a:xfrm>
        </p:spPr>
        <p:txBody>
          <a:bodyPr>
            <a:normAutofit/>
          </a:bodyPr>
          <a:lstStyle/>
          <a:p>
            <a:pPr>
              <a:spcAft>
                <a:spcPts val="600"/>
              </a:spcAft>
            </a:pPr>
            <a:r>
              <a:rPr lang="en-US">
                <a:solidFill>
                  <a:schemeClr val="tx1">
                    <a:lumMod val="65000"/>
                    <a:lumOff val="35000"/>
                  </a:schemeClr>
                </a:solidFill>
              </a:rPr>
              <a:t>St@rt Programme (c) Greatest Expectations 01/07/18</a:t>
            </a:r>
          </a:p>
        </p:txBody>
      </p:sp>
      <p:sp>
        <p:nvSpPr>
          <p:cNvPr id="34"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588256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1043</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PowerPoint Presentation</vt:lpstr>
      <vt:lpstr>What is the St@rt Programme?</vt:lpstr>
      <vt:lpstr>Can any employer become a partner of the St@rt Programme?</vt:lpstr>
      <vt:lpstr>What are the benefits for the learner in joining the St@rt Programme?</vt:lpstr>
      <vt:lpstr>What are the benefits for the employer in joining the St@rt Programme partnership</vt:lpstr>
      <vt:lpstr>What training is available on the St@rt Programme?</vt:lpstr>
      <vt:lpstr>The St@rt Programme: Enterprise and Self Employment  The Start Programme also supports start ups and new business programs by supporting with grants and sector specific accredited training courses.  The St@rt Programme can help ease some of the financial burden with small grants or provide you with much needed extra pairs of hands employed by you, taking advantage of the wage contribution scheme.  Opportunities include  Beauty &amp; Make Up (In association with Total Academy) Home Retail (In Association with Body Shop at Home / Avon) Multi Drop Drivers (In Association with Yodel) Taxi Drivers (In Association with Boro &amp; 23 Taxis) Handy Man (TBC) Childminding (TBC)  In addition to accredited training you will also be eligible for a grant for start up equipment and additional Business Support around Digital Marketing and support with accounts.  We recommend that those wishing to take advantage of the Enterprise and Self Employment who are currently in receipt of benefits speak to their work coach, as their maybe further financial help available.    </vt:lpstr>
      <vt:lpstr>Flexible Learning and Upskilling New and Current Employees</vt:lpstr>
      <vt:lpstr>Contacting the St@rt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cummins</dc:creator>
  <cp:lastModifiedBy>Andrew C</cp:lastModifiedBy>
  <cp:revision>7</cp:revision>
  <cp:lastPrinted>2019-02-11T11:34:20Z</cp:lastPrinted>
  <dcterms:created xsi:type="dcterms:W3CDTF">2019-02-11T11:21:12Z</dcterms:created>
  <dcterms:modified xsi:type="dcterms:W3CDTF">2019-02-14T09:48:14Z</dcterms:modified>
</cp:coreProperties>
</file>